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86"/>
  </p:notesMasterIdLst>
  <p:sldIdLst>
    <p:sldId id="256" r:id="rId2"/>
    <p:sldId id="319" r:id="rId3"/>
    <p:sldId id="320" r:id="rId4"/>
    <p:sldId id="272" r:id="rId5"/>
    <p:sldId id="324" r:id="rId6"/>
    <p:sldId id="274" r:id="rId7"/>
    <p:sldId id="294" r:id="rId8"/>
    <p:sldId id="335" r:id="rId9"/>
    <p:sldId id="353" r:id="rId10"/>
    <p:sldId id="337" r:id="rId11"/>
    <p:sldId id="287" r:id="rId12"/>
    <p:sldId id="336" r:id="rId13"/>
    <p:sldId id="367" r:id="rId14"/>
    <p:sldId id="343" r:id="rId15"/>
    <p:sldId id="342" r:id="rId16"/>
    <p:sldId id="308" r:id="rId17"/>
    <p:sldId id="309" r:id="rId18"/>
    <p:sldId id="306" r:id="rId19"/>
    <p:sldId id="307" r:id="rId20"/>
    <p:sldId id="310" r:id="rId21"/>
    <p:sldId id="311" r:id="rId22"/>
    <p:sldId id="291" r:id="rId23"/>
    <p:sldId id="264" r:id="rId24"/>
    <p:sldId id="299" r:id="rId25"/>
    <p:sldId id="263" r:id="rId26"/>
    <p:sldId id="297" r:id="rId27"/>
    <p:sldId id="265" r:id="rId28"/>
    <p:sldId id="300" r:id="rId29"/>
    <p:sldId id="266" r:id="rId30"/>
    <p:sldId id="298" r:id="rId31"/>
    <p:sldId id="267" r:id="rId32"/>
    <p:sldId id="301" r:id="rId33"/>
    <p:sldId id="325" r:id="rId34"/>
    <p:sldId id="344" r:id="rId35"/>
    <p:sldId id="314" r:id="rId36"/>
    <p:sldId id="315" r:id="rId37"/>
    <p:sldId id="316" r:id="rId38"/>
    <p:sldId id="317" r:id="rId39"/>
    <p:sldId id="312" r:id="rId40"/>
    <p:sldId id="313" r:id="rId41"/>
    <p:sldId id="326" r:id="rId42"/>
    <p:sldId id="283" r:id="rId43"/>
    <p:sldId id="362" r:id="rId44"/>
    <p:sldId id="348" r:id="rId45"/>
    <p:sldId id="352" r:id="rId46"/>
    <p:sldId id="346" r:id="rId47"/>
    <p:sldId id="347" r:id="rId48"/>
    <p:sldId id="338" r:id="rId49"/>
    <p:sldId id="339" r:id="rId50"/>
    <p:sldId id="257" r:id="rId51"/>
    <p:sldId id="322" r:id="rId52"/>
    <p:sldId id="349" r:id="rId53"/>
    <p:sldId id="351" r:id="rId54"/>
    <p:sldId id="355" r:id="rId55"/>
    <p:sldId id="282" r:id="rId56"/>
    <p:sldId id="327" r:id="rId57"/>
    <p:sldId id="354" r:id="rId58"/>
    <p:sldId id="334" r:id="rId59"/>
    <p:sldId id="269" r:id="rId60"/>
    <p:sldId id="304" r:id="rId61"/>
    <p:sldId id="363" r:id="rId62"/>
    <p:sldId id="330" r:id="rId63"/>
    <p:sldId id="280" r:id="rId64"/>
    <p:sldId id="331" r:id="rId65"/>
    <p:sldId id="358" r:id="rId66"/>
    <p:sldId id="356" r:id="rId67"/>
    <p:sldId id="359" r:id="rId68"/>
    <p:sldId id="332" r:id="rId69"/>
    <p:sldId id="333" r:id="rId70"/>
    <p:sldId id="288" r:id="rId71"/>
    <p:sldId id="290" r:id="rId72"/>
    <p:sldId id="360" r:id="rId73"/>
    <p:sldId id="364" r:id="rId74"/>
    <p:sldId id="289" r:id="rId75"/>
    <p:sldId id="340" r:id="rId76"/>
    <p:sldId id="341" r:id="rId77"/>
    <p:sldId id="284" r:id="rId78"/>
    <p:sldId id="345" r:id="rId79"/>
    <p:sldId id="286" r:id="rId80"/>
    <p:sldId id="365" r:id="rId81"/>
    <p:sldId id="285" r:id="rId82"/>
    <p:sldId id="273" r:id="rId83"/>
    <p:sldId id="321" r:id="rId84"/>
    <p:sldId id="293" r:id="rId8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Выдача деревьев </a:t>
            </a:r>
            <a:r>
              <a:rPr lang="ru-RU" dirty="0" smtClean="0"/>
              <a:t>в год</a:t>
            </a:r>
            <a:endParaRPr lang="ru-RU" dirty="0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1100000</c:v>
                </c:pt>
                <c:pt idx="1">
                  <c:v>1200000</c:v>
                </c:pt>
                <c:pt idx="2">
                  <c:v>900000</c:v>
                </c:pt>
                <c:pt idx="3">
                  <c:v>545000</c:v>
                </c:pt>
                <c:pt idx="4">
                  <c:v>600000</c:v>
                </c:pt>
                <c:pt idx="5">
                  <c:v>260000</c:v>
                </c:pt>
                <c:pt idx="6">
                  <c:v>310000</c:v>
                </c:pt>
              </c:numCache>
            </c:numRef>
          </c:val>
        </c:ser>
        <c:dLbls>
          <c:showVal val="1"/>
        </c:dLbls>
        <c:gapWidth val="269"/>
        <c:overlap val="-20"/>
        <c:axId val="139315840"/>
        <c:axId val="141144448"/>
      </c:barChart>
      <c:catAx>
        <c:axId val="13931584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144448"/>
        <c:crosses val="autoZero"/>
        <c:auto val="1"/>
        <c:lblAlgn val="ctr"/>
        <c:lblOffset val="100"/>
      </c:catAx>
      <c:valAx>
        <c:axId val="141144448"/>
        <c:scaling>
          <c:orientation val="minMax"/>
        </c:scaling>
        <c:axPos val="l"/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31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dLbls>
            <c:spPr>
              <a:solidFill>
                <a:srgbClr val="8AB833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7.4</c:v>
                </c:pt>
                <c:pt idx="1">
                  <c:v>6.9</c:v>
                </c:pt>
                <c:pt idx="2">
                  <c:v>8.3000000000000007</c:v>
                </c:pt>
                <c:pt idx="3">
                  <c:v>7.8</c:v>
                </c:pt>
                <c:pt idx="4">
                  <c:v>8.2000000000000011</c:v>
                </c:pt>
                <c:pt idx="5">
                  <c:v>5.6</c:v>
                </c:pt>
                <c:pt idx="6">
                  <c:v>9.2000000000000011</c:v>
                </c:pt>
              </c:numCache>
            </c:numRef>
          </c:val>
        </c:ser>
        <c:gapWidth val="269"/>
        <c:overlap val="-20"/>
        <c:axId val="86341888"/>
        <c:axId val="119282688"/>
      </c:barChart>
      <c:catAx>
        <c:axId val="8634188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282688"/>
        <c:crosses val="autoZero"/>
        <c:auto val="1"/>
        <c:lblAlgn val="ctr"/>
        <c:lblOffset val="100"/>
      </c:catAx>
      <c:valAx>
        <c:axId val="119282688"/>
        <c:scaling>
          <c:orientation val="minMax"/>
        </c:scaling>
        <c:axPos val="l"/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34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Средняя Приживаемость сеянцев и саженцев по годам в процентах</a:t>
            </a:r>
          </a:p>
        </c:rich>
      </c:tx>
      <c:layout>
        <c:manualLayout>
          <c:xMode val="edge"/>
          <c:yMode val="edge"/>
          <c:x val="0.1369638034148504"/>
          <c:y val="2.7544693665015496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4.2147084293197162E-2"/>
          <c:y val="0.20038237861090311"/>
          <c:w val="0.94414507258626912"/>
          <c:h val="0.6065103547098335"/>
        </c:manualLayout>
      </c:layout>
      <c:lineChart>
        <c:grouping val="standard"/>
        <c:ser>
          <c:idx val="0"/>
          <c:order val="0"/>
          <c:tx>
            <c:strRef>
              <c:f>Лист1!$A$2</c:f>
              <c:strCache>
                <c:ptCount val="1"/>
                <c:pt idx="0">
                  <c:v>Приживаемость за год в %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7.5</c:v>
                </c:pt>
                <c:pt idx="1">
                  <c:v>17.899999999999999</c:v>
                </c:pt>
                <c:pt idx="2">
                  <c:v>38.1</c:v>
                </c:pt>
                <c:pt idx="3">
                  <c:v>48.9</c:v>
                </c:pt>
              </c:numCache>
            </c:numRef>
          </c:val>
        </c:ser>
        <c:dLbls>
          <c:showVal val="1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marker val="1"/>
        <c:axId val="66779392"/>
        <c:axId val="66715648"/>
      </c:lineChart>
      <c:catAx>
        <c:axId val="667793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715648"/>
        <c:crosses val="autoZero"/>
        <c:auto val="1"/>
        <c:lblAlgn val="ctr"/>
        <c:lblOffset val="100"/>
      </c:catAx>
      <c:valAx>
        <c:axId val="6671564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6677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33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22478-CB25-4633-A41E-1D9135AD4D9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2F092-5D06-49E2-8821-3E954FE947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0088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результатам мониторинга</a:t>
            </a:r>
            <a:r>
              <a:rPr lang="ru-RU" baseline="0" dirty="0" smtClean="0"/>
              <a:t> определена, средняя приживаемость по годам. Так в 2017 году приживаемость сеянцев составила 7,5%, в 2018 году отмечено увеличение приживаемости в 2 раза по сравнению с 2017 годом, в 2019 году средняя приживаемость составила 38,1%, что более чем в 5 раз выше по сравнению с 2017 годом, в 2020 году средняя приживаемость составляет 48,9%. Увеличить среднюю приживаемость позволили следующие действия: 1. Контроль качества посадочного материала в питомнике в свердловской области. 2. Улучшение способов упаковки сеянцев 3. Разработка эффективной логистики 4. Сокращение сроков выдачи сеянцев и саженцев 5. Внедрение мониторинга приживаемости 6. Разработка рекомендаций по выбору места и посадки сеянцев и саженцев, запись видео роликов, проведение онлайн трансляций.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330C7-CF8A-4A96-B658-740B5690D7C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203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результатам мониторинга</a:t>
            </a:r>
            <a:r>
              <a:rPr lang="ru-RU" baseline="0" dirty="0" smtClean="0"/>
              <a:t> определена, средняя приживаемость по годам. Так в 2017 году приживаемость сеянцев составила 7,5%, в 2018 году отмечено увеличение приживаемости в 2 раза по сравнению с 2017 годом, в 2019 году средняя приживаемость составила 38,1%, что более чем в 5 раз выше по сравнению с 2017 годом, в 2020 году средняя приживаемость составляет 48,9%. Увеличить среднюю приживаемость позволили следующие действия: 1. Контроль качества посадочного материала в питомнике в свердловской области. 2. Улучшение способов упаковки сеянцев 3. Разработка эффективной логистики 4. Сокращение сроков выдачи сеянцев и саженцев 5. Внедрение мониторинга приживаемости 6. Разработка рекомендаций по выбору места и посадки сеянцев и саженцев, запись видео роликов, проведение онлайн трансляций.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330C7-CF8A-4A96-B658-740B5690D7C3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409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667500764"/>
      </p:ext>
    </p:extLst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8376282"/>
      </p:ext>
    </p:extLst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1626467"/>
      </p:ext>
    </p:extLst>
  </p:cSld>
  <p:clrMapOvr>
    <a:masterClrMapping/>
  </p:clrMapOvr>
  <p:transition spd="slow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752451401"/>
      </p:ext>
    </p:extLst>
  </p:cSld>
  <p:clrMapOvr>
    <a:masterClrMapping/>
  </p:clrMapOvr>
  <p:transition spd="slow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721683"/>
      </p:ext>
    </p:extLst>
  </p:cSld>
  <p:clrMapOvr>
    <a:masterClrMapping/>
  </p:clrMapOvr>
  <p:transition spd="slow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1894657"/>
      </p:ext>
    </p:extLst>
  </p:cSld>
  <p:clrMapOvr>
    <a:masterClrMapping/>
  </p:clrMapOvr>
  <p:transition spd="slow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4281190"/>
      </p:ext>
    </p:extLst>
  </p:cSld>
  <p:clrMapOvr>
    <a:masterClrMapping/>
  </p:clrMapOvr>
  <p:transition spd="slow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3713262"/>
      </p:ext>
    </p:extLst>
  </p:cSld>
  <p:clrMapOvr>
    <a:masterClrMapping/>
  </p:clrMapOvr>
  <p:transition spd="slow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8775522"/>
      </p:ext>
    </p:extLst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2563266"/>
      </p:ext>
    </p:extLst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8171396"/>
      </p:ext>
    </p:extLst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3236964"/>
      </p:ext>
    </p:extLst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01664368"/>
      </p:ext>
    </p:extLst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0192329"/>
      </p:ext>
    </p:extLst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1137657"/>
      </p:ext>
    </p:extLst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3080211"/>
      </p:ext>
    </p:extLst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91816548"/>
      </p:ext>
    </p:extLst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F7D30A35-5C24-4730-B44A-F3689704AB1B}" type="datetimeFigureOut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0E8B084-53E8-4B65-AA39-DF935585FD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347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p:transition spd="slow">
    <p:pull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493643" y="256881"/>
            <a:ext cx="9930829" cy="43596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dirty="0"/>
              <a:t>Презентация и отчет деятельности </a:t>
            </a:r>
            <a:r>
              <a:rPr lang="ru-RU" sz="5300" dirty="0" smtClean="0"/>
              <a:t>автономной некоммерческой организации по возрождению лесов «РОДНОЙ ЛЕС»</a:t>
            </a:r>
            <a:endParaRPr lang="ru-RU" sz="5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199">
            <a:off x="3863214" y="4631951"/>
            <a:ext cx="1425641" cy="14256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826367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33864"/>
            <a:ext cx="11416938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Планы и отчеты –    </a:t>
            </a:r>
            <a:br>
              <a:rPr lang="ru-RU" dirty="0" smtClean="0"/>
            </a:br>
            <a:r>
              <a:rPr lang="ru-RU" dirty="0" smtClean="0"/>
              <a:t>в соответствующих разделах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383402"/>
            <a:ext cx="5469714" cy="679994"/>
          </a:xfrm>
        </p:spPr>
        <p:txBody>
          <a:bodyPr/>
          <a:lstStyle/>
          <a:p>
            <a:r>
              <a:rPr lang="ru-RU" dirty="0" smtClean="0"/>
              <a:t>Годовые планы и отчеты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651006" y="1383402"/>
            <a:ext cx="5774724" cy="679994"/>
          </a:xfrm>
        </p:spPr>
        <p:txBody>
          <a:bodyPr/>
          <a:lstStyle/>
          <a:p>
            <a:pPr algn="ctr"/>
            <a:r>
              <a:rPr lang="ru-RU" dirty="0" smtClean="0"/>
              <a:t>Отчеты по грантам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6" y="2063396"/>
            <a:ext cx="3679968" cy="344255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49" y="2063396"/>
            <a:ext cx="3462900" cy="3442551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615" y="132729"/>
            <a:ext cx="10394707" cy="11581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Анализ деятельности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891349" y="1655804"/>
            <a:ext cx="5756953" cy="3731741"/>
          </a:xfrm>
        </p:spPr>
        <p:txBody>
          <a:bodyPr>
            <a:noAutofit/>
          </a:bodyPr>
          <a:lstStyle/>
          <a:p>
            <a:r>
              <a:rPr lang="ru-RU" sz="2400" cap="none" dirty="0" smtClean="0"/>
              <a:t>Ассортимент деревьев для </a:t>
            </a:r>
            <a:r>
              <a:rPr lang="ru-RU" sz="2400" cap="none" dirty="0" err="1" smtClean="0"/>
              <a:t>биоразнообразия</a:t>
            </a:r>
            <a:r>
              <a:rPr lang="ru-RU" sz="2400" cap="none" dirty="0" smtClean="0"/>
              <a:t> от 50 штук одного вида: </a:t>
            </a:r>
            <a:r>
              <a:rPr lang="ru-RU" sz="2400" cap="none" dirty="0"/>
              <a:t>кедр, </a:t>
            </a:r>
            <a:r>
              <a:rPr lang="ru-RU" sz="2400" cap="none" dirty="0" smtClean="0"/>
              <a:t>лиственница, </a:t>
            </a:r>
            <a:r>
              <a:rPr lang="ru-RU" sz="2400" cap="none" dirty="0"/>
              <a:t>пихта</a:t>
            </a:r>
            <a:r>
              <a:rPr lang="ru-RU" sz="2400" cap="none" dirty="0" smtClean="0"/>
              <a:t>, липа, дуб, </a:t>
            </a:r>
            <a:r>
              <a:rPr lang="ru-RU" sz="2400" cap="none" dirty="0"/>
              <a:t>клен, груша, яблоня, акация, </a:t>
            </a:r>
            <a:r>
              <a:rPr lang="ru-RU" sz="2400" cap="none" dirty="0" smtClean="0"/>
              <a:t>каштан</a:t>
            </a:r>
          </a:p>
          <a:p>
            <a:r>
              <a:rPr lang="ru-RU" sz="2400" cap="none" dirty="0" smtClean="0"/>
              <a:t>65 регионов России и 3 страны СНГ принимают участие в нашем проекте</a:t>
            </a: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2125883442"/>
              </p:ext>
            </p:extLst>
          </p:nvPr>
        </p:nvGraphicFramePr>
        <p:xfrm>
          <a:off x="238897" y="1290869"/>
          <a:ext cx="5642919" cy="408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51464105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676"/>
            <a:ext cx="11598875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Причины Уменьшения количества саженцев к выдаче: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230658" y="1433384"/>
            <a:ext cx="7282250" cy="39412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cap="none" dirty="0" smtClean="0"/>
              <a:t/>
            </a:r>
            <a:br>
              <a:rPr lang="ru-RU" cap="none" dirty="0" smtClean="0"/>
            </a:br>
            <a:r>
              <a:rPr lang="ru-RU" cap="none" dirty="0" smtClean="0"/>
              <a:t>1</a:t>
            </a:r>
            <a:r>
              <a:rPr lang="ru-RU" cap="none" dirty="0"/>
              <a:t>. Ужесточение требований к посадке, уходу и отчетности</a:t>
            </a:r>
            <a:br>
              <a:rPr lang="ru-RU" cap="none" dirty="0"/>
            </a:br>
            <a:r>
              <a:rPr lang="ru-RU" cap="none" dirty="0"/>
              <a:t>2. Добавилась графа "ПРИЖИВАЕМОСТЬ" в форму отчета.</a:t>
            </a:r>
            <a:br>
              <a:rPr lang="ru-RU" cap="none" dirty="0"/>
            </a:br>
            <a:r>
              <a:rPr lang="ru-RU" cap="none" dirty="0"/>
              <a:t>3. Проведение МОНИТОРИНГА по России.</a:t>
            </a:r>
            <a:br>
              <a:rPr lang="ru-RU" cap="none" dirty="0"/>
            </a:br>
            <a:r>
              <a:rPr lang="ru-RU" cap="none" dirty="0"/>
              <a:t>4. Уменьшение ассортимента для упрощения </a:t>
            </a:r>
            <a:r>
              <a:rPr lang="ru-RU" cap="none" dirty="0" smtClean="0"/>
              <a:t>выдачи.</a:t>
            </a:r>
            <a:r>
              <a:rPr lang="ru-RU" cap="none" dirty="0"/>
              <a:t/>
            </a:r>
            <a:br>
              <a:rPr lang="ru-RU" cap="none" dirty="0"/>
            </a:br>
            <a:r>
              <a:rPr lang="ru-RU" cap="none" dirty="0"/>
              <a:t>5. Посадка более крупных </a:t>
            </a:r>
            <a:r>
              <a:rPr lang="ru-RU" cap="none" dirty="0" smtClean="0"/>
              <a:t>саженцев.</a:t>
            </a:r>
            <a:r>
              <a:rPr lang="ru-RU" cap="none" dirty="0"/>
              <a:t/>
            </a:r>
            <a:br>
              <a:rPr lang="ru-RU" cap="none" dirty="0"/>
            </a:br>
            <a:r>
              <a:rPr lang="ru-RU" cap="none" dirty="0"/>
              <a:t>6. Увеличение цен на сеянцы и </a:t>
            </a:r>
            <a:r>
              <a:rPr lang="ru-RU" cap="none" dirty="0" smtClean="0"/>
              <a:t>саженцы.</a:t>
            </a:r>
            <a:r>
              <a:rPr lang="ru-RU" cap="none" dirty="0"/>
              <a:t/>
            </a:r>
            <a:br>
              <a:rPr lang="ru-RU" cap="none" dirty="0"/>
            </a:br>
            <a:r>
              <a:rPr lang="ru-RU" cap="none" dirty="0"/>
              <a:t>7. Введение ограничительных мер в </a:t>
            </a:r>
            <a:r>
              <a:rPr lang="ru-RU" cap="none" dirty="0" smtClean="0"/>
              <a:t>2020-2021 </a:t>
            </a:r>
            <a:r>
              <a:rPr lang="ru-RU" cap="none" dirty="0"/>
              <a:t>г.г.</a:t>
            </a:r>
            <a:br>
              <a:rPr lang="ru-RU" cap="none" dirty="0"/>
            </a:br>
            <a:r>
              <a:rPr lang="ru-RU" cap="none" dirty="0"/>
              <a:t>8. Военные действия на </a:t>
            </a:r>
            <a:r>
              <a:rPr lang="ru-RU" cap="none" dirty="0" smtClean="0"/>
              <a:t>Украине.</a:t>
            </a:r>
            <a:r>
              <a:rPr lang="ru-RU" cap="none" dirty="0"/>
              <a:t/>
            </a:r>
            <a:br>
              <a:rPr lang="ru-RU" cap="none" dirty="0"/>
            </a:br>
            <a:endParaRPr lang="ru-RU" cap="none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30" y="1346243"/>
            <a:ext cx="3076323" cy="4115482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6592" y="81384"/>
            <a:ext cx="11256579" cy="213459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Всего привлечено средств от юридических и физических лиц</a:t>
            </a:r>
            <a:endParaRPr lang="ru-RU" sz="44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872797090"/>
              </p:ext>
            </p:extLst>
          </p:nvPr>
        </p:nvGraphicFramePr>
        <p:xfrm>
          <a:off x="1795291" y="2092324"/>
          <a:ext cx="7620557" cy="338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755206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758" y="175054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Финансовая Поддержка </a:t>
            </a:r>
            <a:br>
              <a:rPr lang="ru-RU" dirty="0" smtClean="0"/>
            </a:br>
            <a:r>
              <a:rPr lang="ru-RU" dirty="0" err="1" smtClean="0"/>
              <a:t>ано</a:t>
            </a:r>
            <a:r>
              <a:rPr lang="ru-RU" dirty="0" smtClean="0"/>
              <a:t> «родной лес»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5758" y="1327019"/>
            <a:ext cx="6126891" cy="3311189"/>
          </a:xfrm>
        </p:spPr>
        <p:txBody>
          <a:bodyPr>
            <a:noAutofit/>
          </a:bodyPr>
          <a:lstStyle/>
          <a:p>
            <a:r>
              <a:rPr lang="ru-RU" sz="2600" cap="none" dirty="0"/>
              <a:t>Поддержать нашу деятельность возможно несколькими способами:</a:t>
            </a:r>
            <a:br>
              <a:rPr lang="ru-RU" sz="2600" cap="none" dirty="0"/>
            </a:br>
            <a:r>
              <a:rPr lang="ru-RU" sz="2600" cap="none" dirty="0" smtClean="0"/>
              <a:t>- на </a:t>
            </a:r>
            <a:r>
              <a:rPr lang="ru-RU" sz="2600" cap="none" dirty="0"/>
              <a:t>расчетный счет</a:t>
            </a:r>
            <a:br>
              <a:rPr lang="ru-RU" sz="2600" cap="none" dirty="0"/>
            </a:br>
            <a:r>
              <a:rPr lang="ru-RU" sz="2600" cap="none" dirty="0" smtClean="0"/>
              <a:t>- через </a:t>
            </a:r>
            <a:r>
              <a:rPr lang="ru-RU" sz="2600" cap="none" dirty="0"/>
              <a:t>СМС</a:t>
            </a:r>
            <a:br>
              <a:rPr lang="ru-RU" sz="2600" cap="none" dirty="0"/>
            </a:br>
            <a:r>
              <a:rPr lang="ru-RU" sz="2600" cap="none" dirty="0" smtClean="0"/>
              <a:t>- через </a:t>
            </a:r>
            <a:r>
              <a:rPr lang="ru-RU" sz="2600" cap="none" dirty="0" err="1"/>
              <a:t>ЮКассу</a:t>
            </a:r>
            <a:r>
              <a:rPr lang="ru-RU" sz="2600" cap="none" dirty="0"/>
              <a:t/>
            </a:r>
            <a:br>
              <a:rPr lang="ru-RU" sz="2600" cap="none" dirty="0"/>
            </a:br>
            <a:r>
              <a:rPr lang="ru-RU" sz="2600" cap="none" dirty="0" smtClean="0"/>
              <a:t>- по </a:t>
            </a:r>
            <a:r>
              <a:rPr lang="ru-RU" sz="2600" cap="none" dirty="0"/>
              <a:t>QR-коду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305"/>
          <a:stretch/>
        </p:blipFill>
        <p:spPr>
          <a:xfrm>
            <a:off x="8235316" y="1606378"/>
            <a:ext cx="3163497" cy="39425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665163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6342016" cy="1151965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АНО «РОДНОЙ ЛЕС» ПРИНИМАЕТ АКТИВНОЕ УЧАСТИЕ В КОНКУРСАХ И ГРАНТАХ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2547257"/>
            <a:ext cx="2599509" cy="287382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cap="none" dirty="0" smtClean="0"/>
              <a:t>  </a:t>
            </a:r>
            <a:r>
              <a:rPr lang="ru-RU" sz="2800" cap="none" dirty="0" err="1" smtClean="0"/>
              <a:t>Грантовая</a:t>
            </a:r>
            <a:r>
              <a:rPr lang="ru-RU" sz="2800" cap="none" dirty="0" smtClean="0"/>
              <a:t> поддержка составила более </a:t>
            </a:r>
          </a:p>
          <a:p>
            <a:pPr>
              <a:buNone/>
            </a:pPr>
            <a:r>
              <a:rPr lang="ru-RU" sz="2800" cap="none" dirty="0" smtClean="0"/>
              <a:t>  15,5 млн. рублей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3080" y="0"/>
            <a:ext cx="4688920" cy="6632553"/>
          </a:xfrm>
          <a:prstGeom prst="rect">
            <a:avLst/>
          </a:prstGeom>
          <a:noFill/>
        </p:spPr>
      </p:pic>
      <p:pic>
        <p:nvPicPr>
          <p:cNvPr id="72706" name="Picture 2" descr="https://sun9-12.userapi.com/impg/mnuokF23bHD7TslQsZcbyAPoS8gG9xy47loh7g/l0Lk8E7KxiY.jpg?size=1280x852&amp;quality=95&amp;sign=ea5232a85426a739e843e6aff40175ab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7255" y="2441347"/>
            <a:ext cx="5408450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7963"/>
            <a:ext cx="11664778" cy="1151965"/>
          </a:xfrm>
        </p:spPr>
        <p:txBody>
          <a:bodyPr/>
          <a:lstStyle/>
          <a:p>
            <a:pPr algn="ctr"/>
            <a:r>
              <a:rPr lang="ru-RU" dirty="0" smtClean="0"/>
              <a:t>Больше кислорода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093483"/>
            <a:ext cx="5832389" cy="4184822"/>
          </a:xfrm>
        </p:spPr>
        <p:txBody>
          <a:bodyPr>
            <a:normAutofit/>
          </a:bodyPr>
          <a:lstStyle/>
          <a:p>
            <a:r>
              <a:rPr lang="ru-RU" sz="2600" cap="none" dirty="0" smtClean="0"/>
              <a:t>Реализация </a:t>
            </a:r>
            <a:r>
              <a:rPr lang="ru-RU" sz="2600" cap="none" dirty="0"/>
              <a:t>с </a:t>
            </a:r>
            <a:r>
              <a:rPr lang="ru-RU" sz="2600" cap="none" dirty="0" smtClean="0"/>
              <a:t>01.2016 </a:t>
            </a:r>
            <a:r>
              <a:rPr lang="ru-RU" sz="2600" cap="none" dirty="0"/>
              <a:t>по </a:t>
            </a:r>
            <a:r>
              <a:rPr lang="ru-RU" sz="2600" cap="none" dirty="0" smtClean="0"/>
              <a:t>12.2016 </a:t>
            </a:r>
          </a:p>
          <a:p>
            <a:r>
              <a:rPr lang="ru-RU" sz="2600" cap="none" dirty="0" smtClean="0"/>
              <a:t>Всего </a:t>
            </a:r>
            <a:r>
              <a:rPr lang="ru-RU" sz="2600" cap="none" dirty="0"/>
              <a:t>привлечено средств </a:t>
            </a:r>
            <a:r>
              <a:rPr lang="ru-RU" sz="2600" cap="none" dirty="0" smtClean="0"/>
              <a:t>86 490 рублей</a:t>
            </a:r>
          </a:p>
          <a:p>
            <a:r>
              <a:rPr lang="ru-RU" sz="2600" cap="none" dirty="0"/>
              <a:t>Повышение экологической культуры населения </a:t>
            </a:r>
            <a:r>
              <a:rPr lang="ru-RU" sz="2600" cap="none" dirty="0" smtClean="0"/>
              <a:t>путем </a:t>
            </a:r>
            <a:r>
              <a:rPr lang="ru-RU" sz="2600" cap="none" dirty="0"/>
              <a:t>возрождения </a:t>
            </a:r>
            <a:r>
              <a:rPr lang="ru-RU" sz="2600" cap="none" dirty="0" smtClean="0"/>
              <a:t>леса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89" y="1093483"/>
            <a:ext cx="5821405" cy="4366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018060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03" y="67963"/>
            <a:ext cx="11587299" cy="115814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Больше </a:t>
            </a:r>
            <a:r>
              <a:rPr lang="ru-RU" dirty="0" smtClean="0"/>
              <a:t>кислорода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1232" y="1226103"/>
            <a:ext cx="5783157" cy="4260297"/>
          </a:xfrm>
        </p:spPr>
        <p:txBody>
          <a:bodyPr>
            <a:normAutofit/>
          </a:bodyPr>
          <a:lstStyle/>
          <a:p>
            <a:r>
              <a:rPr lang="ru-RU" sz="2600" cap="none" dirty="0"/>
              <a:t>В</a:t>
            </a:r>
            <a:r>
              <a:rPr lang="ru-RU" sz="2600" cap="none" dirty="0" smtClean="0"/>
              <a:t>ысажено 1 000 </a:t>
            </a:r>
            <a:r>
              <a:rPr lang="ru-RU" sz="2600" cap="none" dirty="0"/>
              <a:t>деревьев</a:t>
            </a:r>
          </a:p>
          <a:p>
            <a:r>
              <a:rPr lang="ru-RU" sz="2600" cap="none" dirty="0" smtClean="0"/>
              <a:t>Проведено </a:t>
            </a:r>
            <a:r>
              <a:rPr lang="ru-RU" sz="2600" cap="none" dirty="0"/>
              <a:t>50 экологических уроков в школах г. Вологды и Вологодского муниципального района</a:t>
            </a:r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более 3 000 </a:t>
            </a:r>
            <a:r>
              <a:rPr lang="ru-RU" sz="2600" cap="none" dirty="0"/>
              <a:t>человек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64389" y="1046206"/>
            <a:ext cx="5688813" cy="42631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541476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91" y="219909"/>
            <a:ext cx="5434912" cy="1151965"/>
          </a:xfrm>
        </p:spPr>
        <p:txBody>
          <a:bodyPr/>
          <a:lstStyle/>
          <a:p>
            <a:r>
              <a:rPr lang="ru-RU" dirty="0" smtClean="0"/>
              <a:t>ПОСАДИ ЛЕС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6332" y="1862478"/>
            <a:ext cx="5995084" cy="2454149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 </a:t>
            </a:r>
            <a:r>
              <a:rPr lang="ru-RU" sz="2600" cap="none" dirty="0"/>
              <a:t>с </a:t>
            </a:r>
            <a:r>
              <a:rPr lang="ru-RU" sz="2600" cap="none" dirty="0" smtClean="0"/>
              <a:t>04.2017 </a:t>
            </a:r>
            <a:r>
              <a:rPr lang="ru-RU" sz="2600" cap="none" dirty="0"/>
              <a:t>по </a:t>
            </a:r>
            <a:r>
              <a:rPr lang="ru-RU" sz="2600" cap="none" dirty="0" smtClean="0"/>
              <a:t>01.2018 </a:t>
            </a:r>
          </a:p>
          <a:p>
            <a:r>
              <a:rPr lang="ru-RU" sz="2600" cap="none" dirty="0" smtClean="0"/>
              <a:t>Всего </a:t>
            </a:r>
            <a:r>
              <a:rPr lang="ru-RU" sz="2600" cap="none" dirty="0"/>
              <a:t>привлечено средств </a:t>
            </a:r>
            <a:r>
              <a:rPr lang="ru-RU" sz="2600" cap="none" dirty="0" smtClean="0"/>
              <a:t>899 547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298" y="219909"/>
            <a:ext cx="3490756" cy="5231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66768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217" y="0"/>
            <a:ext cx="4775885" cy="1158140"/>
          </a:xfrm>
        </p:spPr>
        <p:txBody>
          <a:bodyPr/>
          <a:lstStyle/>
          <a:p>
            <a:r>
              <a:rPr lang="ru-RU" dirty="0" smtClean="0"/>
              <a:t>ПОСАДИ ЛЕС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9469" y="1357944"/>
            <a:ext cx="5156887" cy="3525794"/>
          </a:xfrm>
        </p:spPr>
        <p:txBody>
          <a:bodyPr>
            <a:noAutofit/>
          </a:bodyPr>
          <a:lstStyle/>
          <a:p>
            <a:r>
              <a:rPr lang="ru-RU" sz="2600" cap="none" dirty="0"/>
              <a:t>В</a:t>
            </a:r>
            <a:r>
              <a:rPr lang="ru-RU" sz="2600" cap="none" dirty="0" smtClean="0"/>
              <a:t>озрождение </a:t>
            </a:r>
            <a:r>
              <a:rPr lang="ru-RU" sz="2600" cap="none" dirty="0"/>
              <a:t>леса, </a:t>
            </a:r>
            <a:r>
              <a:rPr lang="ru-RU" sz="2600" cap="none" dirty="0" smtClean="0"/>
              <a:t>высажено 200 000 </a:t>
            </a:r>
            <a:r>
              <a:rPr lang="ru-RU" sz="2600" cap="none" dirty="0"/>
              <a:t>деревьев</a:t>
            </a:r>
          </a:p>
          <a:p>
            <a:r>
              <a:rPr lang="ru-RU" sz="2600" cap="none" dirty="0" smtClean="0"/>
              <a:t>Проведено </a:t>
            </a:r>
            <a:r>
              <a:rPr lang="ru-RU" sz="2600" cap="none" dirty="0"/>
              <a:t>14 </a:t>
            </a:r>
            <a:r>
              <a:rPr lang="ru-RU" sz="2600" cap="none" dirty="0" smtClean="0"/>
              <a:t>экологических занятий для взрослого населения </a:t>
            </a:r>
          </a:p>
          <a:p>
            <a:r>
              <a:rPr lang="ru-RU" sz="2600" cap="none" dirty="0" smtClean="0"/>
              <a:t>В </a:t>
            </a:r>
            <a:r>
              <a:rPr lang="ru-RU" sz="2600" cap="none" dirty="0"/>
              <a:t>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более 6 000 человек</a:t>
            </a:r>
            <a:endParaRPr lang="ru-RU" sz="2600" cap="none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552303" y="955589"/>
            <a:ext cx="6047450" cy="4330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428741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23335"/>
            <a:ext cx="10396882" cy="1151965"/>
          </a:xfrm>
        </p:spPr>
        <p:txBody>
          <a:bodyPr>
            <a:normAutofit/>
          </a:bodyPr>
          <a:lstStyle/>
          <a:p>
            <a:r>
              <a:rPr lang="ru-RU" dirty="0" smtClean="0"/>
              <a:t>Дата создания и 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1" y="1556952"/>
            <a:ext cx="6827108" cy="3817634"/>
          </a:xfrm>
        </p:spPr>
        <p:txBody>
          <a:bodyPr>
            <a:noAutofit/>
          </a:bodyPr>
          <a:lstStyle/>
          <a:p>
            <a:r>
              <a:rPr lang="ru-RU" sz="2400" cap="none" dirty="0" smtClean="0"/>
              <a:t>АНО </a:t>
            </a:r>
            <a:r>
              <a:rPr lang="ru-RU" sz="2400" cap="none" dirty="0"/>
              <a:t>«РОДНОЙ ЛЕС» </a:t>
            </a:r>
            <a:r>
              <a:rPr lang="ru-RU" sz="2400" cap="none" dirty="0" smtClean="0"/>
              <a:t>официально зарегистрирована в 2015 году, хотя  </a:t>
            </a:r>
            <a:r>
              <a:rPr lang="ru-RU" sz="2400" cap="none" dirty="0"/>
              <a:t>само </a:t>
            </a:r>
            <a:r>
              <a:rPr lang="ru-RU" sz="2400" cap="none" dirty="0" smtClean="0"/>
              <a:t>общественное движение зародилось в 2013 году</a:t>
            </a:r>
          </a:p>
          <a:p>
            <a:r>
              <a:rPr lang="ru-RU" sz="2400" cap="none" dirty="0" smtClean="0"/>
              <a:t>Наша главная цель - высадить 150 </a:t>
            </a:r>
            <a:r>
              <a:rPr lang="ru-RU" sz="2400" cap="none" dirty="0"/>
              <a:t>000 000 </a:t>
            </a:r>
            <a:r>
              <a:rPr lang="ru-RU" sz="2400" cap="none" dirty="0" smtClean="0"/>
              <a:t>деревьев</a:t>
            </a:r>
            <a:endParaRPr lang="ru-RU" sz="2400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2" y="1293953"/>
            <a:ext cx="3847285" cy="42006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371015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92" y="150341"/>
            <a:ext cx="11465011" cy="1052383"/>
          </a:xfrm>
        </p:spPr>
        <p:txBody>
          <a:bodyPr/>
          <a:lstStyle/>
          <a:p>
            <a:pPr algn="ctr"/>
            <a:r>
              <a:rPr lang="ru-RU" dirty="0" smtClean="0"/>
              <a:t>ШКОЛЬНЫЙ ПИТОМНИК 35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3292" y="1202724"/>
            <a:ext cx="6500341" cy="4324865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 </a:t>
            </a:r>
            <a:r>
              <a:rPr lang="ru-RU" sz="2600" cap="none" dirty="0"/>
              <a:t>с </a:t>
            </a:r>
            <a:r>
              <a:rPr lang="ru-RU" sz="2600" cap="none" dirty="0" smtClean="0"/>
              <a:t>09.2017 </a:t>
            </a:r>
            <a:r>
              <a:rPr lang="ru-RU" sz="2600" cap="none" dirty="0"/>
              <a:t>по </a:t>
            </a:r>
            <a:r>
              <a:rPr lang="ru-RU" sz="2600" cap="none" dirty="0" smtClean="0"/>
              <a:t>08.2018 </a:t>
            </a:r>
          </a:p>
          <a:p>
            <a:r>
              <a:rPr lang="ru-RU" sz="2600" cap="none" dirty="0" smtClean="0"/>
              <a:t>Всего </a:t>
            </a:r>
            <a:r>
              <a:rPr lang="ru-RU" sz="2600" cap="none" dirty="0"/>
              <a:t>привлечено средств </a:t>
            </a:r>
            <a:r>
              <a:rPr lang="ru-RU" sz="2600" cap="none" dirty="0" smtClean="0"/>
              <a:t>180 644 рублей</a:t>
            </a:r>
          </a:p>
          <a:p>
            <a:r>
              <a:rPr lang="ru-RU" sz="2600" cap="none" dirty="0"/>
              <a:t>Организация некоммерческих </a:t>
            </a:r>
            <a:r>
              <a:rPr lang="ru-RU" sz="2600" cap="none" dirty="0" smtClean="0"/>
              <a:t>питомников лесных </a:t>
            </a:r>
            <a:r>
              <a:rPr lang="ru-RU" sz="2600" cap="none" dirty="0"/>
              <a:t>культур на пришкольных </a:t>
            </a:r>
            <a:r>
              <a:rPr lang="ru-RU" sz="2600" cap="none" dirty="0" smtClean="0"/>
              <a:t>территориях</a:t>
            </a:r>
            <a:endParaRPr lang="ru-RU" sz="2600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33" y="1202724"/>
            <a:ext cx="5047048" cy="42630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3898520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1190"/>
            <a:ext cx="11664778" cy="7331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/>
              <a:t>Школьный</a:t>
            </a:r>
            <a:r>
              <a:rPr lang="ru-RU" dirty="0"/>
              <a:t> питомник </a:t>
            </a:r>
            <a:r>
              <a:rPr lang="ru-RU" dirty="0" smtClean="0"/>
              <a:t>35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24482" y="1274849"/>
            <a:ext cx="5088714" cy="3814118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Созданы </a:t>
            </a:r>
            <a:r>
              <a:rPr lang="ru-RU" sz="2600" cap="none" dirty="0"/>
              <a:t>5 школьных питомников.</a:t>
            </a:r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более 3 000 </a:t>
            </a:r>
            <a:r>
              <a:rPr lang="ru-RU" sz="2600" cap="none" dirty="0"/>
              <a:t>школьников.</a:t>
            </a:r>
          </a:p>
          <a:p>
            <a:r>
              <a:rPr lang="ru-RU" sz="2600" cap="none" dirty="0" smtClean="0"/>
              <a:t>Высажено </a:t>
            </a:r>
            <a:r>
              <a:rPr lang="ru-RU" sz="2600" cap="none" dirty="0"/>
              <a:t>20 000 </a:t>
            </a:r>
            <a:r>
              <a:rPr lang="ru-RU" sz="2600" cap="none" dirty="0" smtClean="0"/>
              <a:t>деревьев на лесных территориях</a:t>
            </a:r>
            <a:endParaRPr lang="ru-RU" sz="2600" cap="none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525723" y="939114"/>
            <a:ext cx="5975445" cy="44855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016053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2994" y="115330"/>
            <a:ext cx="11368217" cy="11780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Премия «</a:t>
            </a:r>
            <a:r>
              <a:rPr lang="ru-RU" dirty="0" err="1"/>
              <a:t>Terre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Femmes</a:t>
            </a:r>
            <a:r>
              <a:rPr lang="ru-RU" dirty="0"/>
              <a:t> – Земля Женщин» Фонда Ив Роше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9515" y="1400433"/>
            <a:ext cx="11211696" cy="1227437"/>
          </a:xfrm>
        </p:spPr>
        <p:txBody>
          <a:bodyPr/>
          <a:lstStyle/>
          <a:p>
            <a:r>
              <a:rPr lang="ru-RU" cap="none" dirty="0" smtClean="0"/>
              <a:t>В 2018 г. проект «РОДНОЙ ЛЕС» </a:t>
            </a:r>
            <a:r>
              <a:rPr lang="ru-RU" cap="none" dirty="0"/>
              <a:t>был признан лучшим в России, а затем в мире, </a:t>
            </a:r>
            <a:r>
              <a:rPr lang="ru-RU" cap="none" dirty="0" smtClean="0"/>
              <a:t>в Париже на </a:t>
            </a:r>
            <a:r>
              <a:rPr lang="ru-RU" cap="none" dirty="0"/>
              <a:t>международной премии ЗЕМЛЯ ЖЕНЩИН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70" y="2173875"/>
            <a:ext cx="5021424" cy="33467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4" y="2168150"/>
            <a:ext cx="5029212" cy="3352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463898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580" y="127534"/>
            <a:ext cx="11209636" cy="1151965"/>
          </a:xfrm>
        </p:spPr>
        <p:txBody>
          <a:bodyPr/>
          <a:lstStyle/>
          <a:p>
            <a:pPr algn="ctr"/>
            <a:r>
              <a:rPr lang="ru-RU" dirty="0" smtClean="0"/>
              <a:t>Сады мечты на севере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0980" y="1203755"/>
            <a:ext cx="4578177" cy="3970637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 </a:t>
            </a:r>
            <a:r>
              <a:rPr lang="ru-RU" sz="2600" cap="none" dirty="0"/>
              <a:t>с 04.2018 по 02.2019 </a:t>
            </a:r>
            <a:endParaRPr lang="ru-RU" sz="2600" cap="none" dirty="0" smtClean="0"/>
          </a:p>
          <a:p>
            <a:r>
              <a:rPr lang="ru-RU" sz="2600" cap="none" dirty="0" smtClean="0"/>
              <a:t>Всего </a:t>
            </a:r>
            <a:r>
              <a:rPr lang="ru-RU" sz="2600" cap="none" dirty="0"/>
              <a:t>привлечено средств </a:t>
            </a:r>
            <a:r>
              <a:rPr lang="ru-RU" sz="2600" cap="none" dirty="0" smtClean="0"/>
              <a:t>650 000 рублей</a:t>
            </a:r>
            <a:endParaRPr lang="ru-RU" sz="2600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98" y="998840"/>
            <a:ext cx="6569418" cy="4380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086484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65" y="0"/>
            <a:ext cx="11590637" cy="1158140"/>
          </a:xfrm>
        </p:spPr>
        <p:txBody>
          <a:bodyPr/>
          <a:lstStyle/>
          <a:p>
            <a:pPr algn="ctr"/>
            <a:r>
              <a:rPr lang="ru-RU" dirty="0" smtClean="0"/>
              <a:t>Сады мечты на севере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11096" y="1158140"/>
            <a:ext cx="4635842" cy="4036541"/>
          </a:xfrm>
        </p:spPr>
        <p:txBody>
          <a:bodyPr>
            <a:noAutofit/>
          </a:bodyPr>
          <a:lstStyle/>
          <a:p>
            <a:r>
              <a:rPr lang="ru-RU" sz="2600" cap="none" dirty="0"/>
              <a:t>О</a:t>
            </a:r>
            <a:r>
              <a:rPr lang="ru-RU" sz="2600" cap="none" dirty="0" smtClean="0"/>
              <a:t>зеленение территорий </a:t>
            </a:r>
            <a:r>
              <a:rPr lang="ru-RU" sz="2600" cap="none" dirty="0"/>
              <a:t>общественных мест населенных пунктов</a:t>
            </a:r>
          </a:p>
          <a:p>
            <a:r>
              <a:rPr lang="ru-RU" sz="2600" cap="none" dirty="0"/>
              <a:t>В</a:t>
            </a:r>
            <a:r>
              <a:rPr lang="ru-RU" sz="2600" cap="none" dirty="0" smtClean="0"/>
              <a:t>ысажено 1 329 </a:t>
            </a:r>
            <a:r>
              <a:rPr lang="ru-RU" sz="2600" cap="none" dirty="0"/>
              <a:t>саженцев плодовых деревьев</a:t>
            </a:r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более 4 023 человека</a:t>
            </a:r>
            <a:endParaRPr lang="ru-RU" sz="2600" cap="none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68" y="979139"/>
            <a:ext cx="6432258" cy="4470277"/>
          </a:xfrm>
        </p:spPr>
      </p:pic>
    </p:spTree>
    <p:extLst>
      <p:ext uri="{BB962C8B-B14F-4D97-AF65-F5344CB8AC3E}">
        <p14:creationId xmlns="" xmlns:p14="http://schemas.microsoft.com/office/powerpoint/2010/main" val="86566116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62" y="502508"/>
            <a:ext cx="459465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Фруктовый сад 35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0960" y="2220185"/>
            <a:ext cx="4454608" cy="3295134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 </a:t>
            </a:r>
            <a:r>
              <a:rPr lang="ru-RU" sz="2600" cap="none" dirty="0"/>
              <a:t>с </a:t>
            </a:r>
            <a:r>
              <a:rPr lang="ru-RU" sz="2600" cap="none" dirty="0" smtClean="0"/>
              <a:t>01.2019 </a:t>
            </a:r>
            <a:r>
              <a:rPr lang="ru-RU" sz="2600" cap="none" dirty="0"/>
              <a:t>по </a:t>
            </a:r>
            <a:r>
              <a:rPr lang="ru-RU" sz="2600" cap="none" dirty="0" smtClean="0"/>
              <a:t>10.2019 </a:t>
            </a:r>
          </a:p>
          <a:p>
            <a:r>
              <a:rPr lang="ru-RU" sz="2600" cap="none" dirty="0" smtClean="0"/>
              <a:t>Всего привлечено средств 1 265 430 рублей</a:t>
            </a:r>
            <a:endParaRPr lang="ru-RU" sz="2600" cap="none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901514" y="782545"/>
            <a:ext cx="6691387" cy="4460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254581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8470" y="222423"/>
            <a:ext cx="5103549" cy="13674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Фруктовый сад 35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68666" y="1647568"/>
            <a:ext cx="5062361" cy="3608173"/>
          </a:xfrm>
        </p:spPr>
        <p:txBody>
          <a:bodyPr>
            <a:noAutofit/>
          </a:bodyPr>
          <a:lstStyle/>
          <a:p>
            <a:r>
              <a:rPr lang="ru-RU" sz="2600" cap="none" dirty="0"/>
              <a:t>О</a:t>
            </a:r>
            <a:r>
              <a:rPr lang="ru-RU" sz="2600" cap="none" dirty="0" smtClean="0"/>
              <a:t>зеленение </a:t>
            </a:r>
            <a:r>
              <a:rPr lang="ru-RU" sz="2600" cap="none" dirty="0"/>
              <a:t>территорий общественных мест населенных пунктов</a:t>
            </a:r>
          </a:p>
          <a:p>
            <a:r>
              <a:rPr lang="ru-RU" sz="2600" cap="none" dirty="0"/>
              <a:t>В</a:t>
            </a:r>
            <a:r>
              <a:rPr lang="ru-RU" sz="2600" cap="none" dirty="0" smtClean="0"/>
              <a:t>ысажено 5 000 </a:t>
            </a:r>
            <a:r>
              <a:rPr lang="ru-RU" sz="2600" cap="none" dirty="0"/>
              <a:t>деревьев</a:t>
            </a:r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более 1 100 человек</a:t>
            </a:r>
            <a:endParaRPr lang="ru-RU" sz="2600" cap="none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132171" y="457780"/>
            <a:ext cx="6474941" cy="48582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14650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373" y="34806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Возрождая парк (п. </a:t>
            </a:r>
            <a:r>
              <a:rPr lang="ru-RU" dirty="0" err="1" smtClean="0"/>
              <a:t>вохтога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35" y="1186771"/>
            <a:ext cx="6496639" cy="433193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1795" y="1058866"/>
            <a:ext cx="4184821" cy="3780440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 с 04.2019 по 03.2020</a:t>
            </a:r>
          </a:p>
          <a:p>
            <a:r>
              <a:rPr lang="ru-RU" sz="2600" cap="none" dirty="0" smtClean="0"/>
              <a:t>Всего </a:t>
            </a:r>
            <a:r>
              <a:rPr lang="ru-RU" sz="2600" cap="none" dirty="0"/>
              <a:t>привлечено средств </a:t>
            </a:r>
            <a:r>
              <a:rPr lang="ru-RU" sz="2600" cap="none" dirty="0" smtClean="0"/>
              <a:t> 999 554 рублей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173191756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7962"/>
            <a:ext cx="10396882" cy="11581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Возрождая парк (п. </a:t>
            </a:r>
            <a:r>
              <a:rPr lang="ru-RU" dirty="0" err="1" smtClean="0"/>
              <a:t>вохтога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552303" y="1310638"/>
            <a:ext cx="6038017" cy="422060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00913" y="962492"/>
            <a:ext cx="5451390" cy="4118833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Вовлечение </a:t>
            </a:r>
            <a:r>
              <a:rPr lang="ru-RU" sz="2600" cap="none" dirty="0"/>
              <a:t>взрослого населения в общественную экологическую деятельность и благоустройство парка</a:t>
            </a:r>
          </a:p>
          <a:p>
            <a:r>
              <a:rPr lang="ru-RU" sz="2600" cap="none" dirty="0"/>
              <a:t>У</a:t>
            </a:r>
            <a:r>
              <a:rPr lang="ru-RU" sz="2600" cap="none" dirty="0" smtClean="0"/>
              <a:t>становлены </a:t>
            </a:r>
            <a:r>
              <a:rPr lang="ru-RU" sz="2600" cap="none" dirty="0"/>
              <a:t>4 контейнера для раздельного сбора отходов</a:t>
            </a:r>
          </a:p>
          <a:p>
            <a:r>
              <a:rPr lang="ru-RU" sz="2600" cap="none" dirty="0"/>
              <a:t>Организованы 3 субботника </a:t>
            </a:r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более 3 500 человек</a:t>
            </a:r>
            <a:endParaRPr lang="ru-RU" sz="2600" cap="none" dirty="0"/>
          </a:p>
        </p:txBody>
      </p:sp>
    </p:spTree>
    <p:extLst>
      <p:ext uri="{BB962C8B-B14F-4D97-AF65-F5344CB8AC3E}">
        <p14:creationId xmlns="" xmlns:p14="http://schemas.microsoft.com/office/powerpoint/2010/main" val="424862381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3567"/>
            <a:ext cx="4843848" cy="206769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Дерево семьи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49" y="319941"/>
            <a:ext cx="6668937" cy="500170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1805" y="1869989"/>
            <a:ext cx="4580238" cy="3155092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 </a:t>
            </a:r>
            <a:r>
              <a:rPr lang="ru-RU" sz="2600" cap="none" dirty="0"/>
              <a:t>с </a:t>
            </a:r>
            <a:r>
              <a:rPr lang="ru-RU" sz="2600" cap="none" dirty="0" smtClean="0"/>
              <a:t>01.2020 </a:t>
            </a:r>
            <a:r>
              <a:rPr lang="ru-RU" sz="2600" cap="none" dirty="0"/>
              <a:t>по </a:t>
            </a:r>
            <a:r>
              <a:rPr lang="ru-RU" sz="2600" cap="none" dirty="0" smtClean="0"/>
              <a:t>12.2020 </a:t>
            </a:r>
          </a:p>
          <a:p>
            <a:r>
              <a:rPr lang="ru-RU" sz="2600" cap="none" dirty="0" smtClean="0"/>
              <a:t>Всего </a:t>
            </a:r>
            <a:r>
              <a:rPr lang="ru-RU" sz="2600" cap="none" dirty="0"/>
              <a:t>привлечено средств </a:t>
            </a:r>
            <a:r>
              <a:rPr lang="ru-RU" sz="2600" cap="none" dirty="0" smtClean="0"/>
              <a:t>1 833 388 рублей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202308690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1656540" cy="11581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Наши адреса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0086" y="941637"/>
            <a:ext cx="5824152" cy="878925"/>
          </a:xfrm>
        </p:spPr>
        <p:txBody>
          <a:bodyPr/>
          <a:lstStyle/>
          <a:p>
            <a:pPr algn="ctr"/>
            <a:r>
              <a:rPr lang="ru-RU" cap="none" dirty="0"/>
              <a:t>Октябрьская, д. 45, </a:t>
            </a:r>
            <a:r>
              <a:rPr lang="ru-RU" cap="none" dirty="0" smtClean="0"/>
              <a:t>отдельный вход </a:t>
            </a:r>
            <a:r>
              <a:rPr lang="ru-RU" cap="none" dirty="0"/>
              <a:t>со </a:t>
            </a:r>
            <a:r>
              <a:rPr lang="ru-RU" cap="none" dirty="0" smtClean="0"/>
              <a:t>двора</a:t>
            </a:r>
            <a:endParaRPr lang="ru-RU" cap="none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27490" y="1820562"/>
            <a:ext cx="4729344" cy="3543141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226429" y="941637"/>
            <a:ext cx="4864491" cy="878925"/>
          </a:xfrm>
        </p:spPr>
        <p:txBody>
          <a:bodyPr/>
          <a:lstStyle/>
          <a:p>
            <a:pPr algn="ctr"/>
            <a:r>
              <a:rPr lang="ru-RU" cap="none" dirty="0"/>
              <a:t>Беляева, </a:t>
            </a:r>
            <a:r>
              <a:rPr lang="ru-RU" cap="none" dirty="0" smtClean="0"/>
              <a:t>д. 15</a:t>
            </a:r>
            <a:r>
              <a:rPr lang="ru-RU" cap="none" dirty="0"/>
              <a:t>, </a:t>
            </a:r>
            <a:r>
              <a:rPr lang="ru-RU" cap="none" dirty="0" smtClean="0"/>
              <a:t>вагончик справа </a:t>
            </a:r>
            <a:r>
              <a:rPr lang="ru-RU" cap="none" dirty="0"/>
              <a:t>от </a:t>
            </a:r>
            <a:r>
              <a:rPr lang="ru-RU" cap="none" dirty="0" smtClean="0"/>
              <a:t>здания</a:t>
            </a:r>
            <a:endParaRPr lang="ru-RU" cap="none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344494" y="1820562"/>
            <a:ext cx="4825882" cy="3622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056368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909" y="1"/>
            <a:ext cx="4473146" cy="164756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Дерево семьи</a:t>
            </a: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385899" y="1123819"/>
            <a:ext cx="3141788" cy="4181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11" y="337752"/>
            <a:ext cx="3136012" cy="4181350"/>
          </a:xfrm>
          <a:prstGeom prst="rect">
            <a:avLst/>
          </a:prstGeom>
        </p:spPr>
      </p:pic>
      <p:sp>
        <p:nvSpPr>
          <p:cNvPr id="14" name="Объект 13"/>
          <p:cNvSpPr>
            <a:spLocks noGrp="1"/>
          </p:cNvSpPr>
          <p:nvPr>
            <p:ph sz="quarter" idx="13"/>
          </p:nvPr>
        </p:nvSpPr>
        <p:spPr>
          <a:xfrm>
            <a:off x="150341" y="1491049"/>
            <a:ext cx="4866502" cy="4028301"/>
          </a:xfrm>
        </p:spPr>
        <p:txBody>
          <a:bodyPr>
            <a:noAutofit/>
          </a:bodyPr>
          <a:lstStyle/>
          <a:p>
            <a:r>
              <a:rPr lang="ru-RU" sz="2600" cap="none" dirty="0"/>
              <a:t>О</a:t>
            </a:r>
            <a:r>
              <a:rPr lang="ru-RU" sz="2600" cap="none" dirty="0" smtClean="0"/>
              <a:t>зеленение </a:t>
            </a:r>
            <a:r>
              <a:rPr lang="ru-RU" sz="2600" cap="none" dirty="0"/>
              <a:t>территорий общественных мест населенных пунктов</a:t>
            </a:r>
          </a:p>
          <a:p>
            <a:r>
              <a:rPr lang="ru-RU" sz="2600" cap="none" dirty="0"/>
              <a:t>В</a:t>
            </a:r>
            <a:r>
              <a:rPr lang="ru-RU" sz="2600" cap="none" dirty="0" smtClean="0"/>
              <a:t>ысажено 6 000 </a:t>
            </a:r>
            <a:r>
              <a:rPr lang="ru-RU" sz="2600" cap="none" dirty="0"/>
              <a:t>деревьев</a:t>
            </a:r>
          </a:p>
          <a:p>
            <a:r>
              <a:rPr lang="ru-RU" sz="2600" cap="none" dirty="0"/>
              <a:t>П</a:t>
            </a:r>
            <a:r>
              <a:rPr lang="ru-RU" sz="2600" cap="none" dirty="0" smtClean="0"/>
              <a:t>роведено </a:t>
            </a:r>
            <a:r>
              <a:rPr lang="ru-RU" sz="2600" cap="none" dirty="0"/>
              <a:t>5 экологических </a:t>
            </a:r>
            <a:r>
              <a:rPr lang="ru-RU" sz="2600" cap="none" dirty="0" smtClean="0"/>
              <a:t>праздников для населения</a:t>
            </a:r>
            <a:endParaRPr lang="ru-RU" sz="2600" cap="none" dirty="0"/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более 2 000 человек</a:t>
            </a:r>
            <a:endParaRPr lang="ru-RU" sz="2600" cap="none" dirty="0"/>
          </a:p>
        </p:txBody>
      </p:sp>
    </p:spTree>
    <p:extLst>
      <p:ext uri="{BB962C8B-B14F-4D97-AF65-F5344CB8AC3E}">
        <p14:creationId xmlns="" xmlns:p14="http://schemas.microsoft.com/office/powerpoint/2010/main" val="264319844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850" y="0"/>
            <a:ext cx="10396882" cy="1151965"/>
          </a:xfrm>
        </p:spPr>
        <p:txBody>
          <a:bodyPr/>
          <a:lstStyle/>
          <a:p>
            <a:pPr algn="ctr"/>
            <a:r>
              <a:rPr lang="ru-RU" dirty="0" smtClean="0"/>
              <a:t>Новые сказки о лесе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2995" y="988540"/>
            <a:ext cx="4654378" cy="4020066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с 07.2020 </a:t>
            </a:r>
            <a:r>
              <a:rPr lang="ru-RU" sz="2600" cap="none" dirty="0"/>
              <a:t>по </a:t>
            </a:r>
            <a:r>
              <a:rPr lang="ru-RU" sz="2600" cap="none" dirty="0" smtClean="0"/>
              <a:t>12.2021 </a:t>
            </a:r>
            <a:endParaRPr lang="ru-RU" sz="2600" cap="none" dirty="0"/>
          </a:p>
          <a:p>
            <a:r>
              <a:rPr lang="ru-RU" sz="2600" cap="none" dirty="0"/>
              <a:t>Всего привлечено средств </a:t>
            </a:r>
            <a:r>
              <a:rPr lang="ru-RU" sz="2600" cap="none" dirty="0" smtClean="0"/>
              <a:t>1 694 766 рублей</a:t>
            </a:r>
            <a:endParaRPr lang="ru-RU" sz="2600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58" y="930874"/>
            <a:ext cx="6085018" cy="4563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470017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7420"/>
            <a:ext cx="10396882" cy="1158140"/>
          </a:xfrm>
        </p:spPr>
        <p:txBody>
          <a:bodyPr/>
          <a:lstStyle/>
          <a:p>
            <a:pPr algn="ctr"/>
            <a:r>
              <a:rPr lang="ru-RU" dirty="0" smtClean="0"/>
              <a:t>Новые сказки о лесе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890647" y="970187"/>
            <a:ext cx="4657748" cy="331041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43" y="2665895"/>
            <a:ext cx="4040684" cy="283080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15331" y="970187"/>
            <a:ext cx="4868562" cy="4526517"/>
          </a:xfrm>
        </p:spPr>
        <p:txBody>
          <a:bodyPr>
            <a:normAutofit/>
          </a:bodyPr>
          <a:lstStyle/>
          <a:p>
            <a:r>
              <a:rPr lang="ru-RU" sz="2600" cap="none" dirty="0"/>
              <a:t>С</a:t>
            </a:r>
            <a:r>
              <a:rPr lang="ru-RU" sz="2600" cap="none" dirty="0" smtClean="0"/>
              <a:t>оздание </a:t>
            </a:r>
            <a:r>
              <a:rPr lang="ru-RU" sz="2600" cap="none" dirty="0"/>
              <a:t>пяти сборников экологических сказок </a:t>
            </a:r>
            <a:r>
              <a:rPr lang="ru-RU" sz="2600" cap="none" dirty="0" smtClean="0"/>
              <a:t>«Новые </a:t>
            </a:r>
            <a:r>
              <a:rPr lang="ru-RU" sz="2600" cap="none" dirty="0"/>
              <a:t>сказки о </a:t>
            </a:r>
            <a:r>
              <a:rPr lang="ru-RU" sz="2600" cap="none" dirty="0" smtClean="0"/>
              <a:t>лесе»</a:t>
            </a:r>
            <a:endParaRPr lang="ru-RU" sz="2600" cap="none" dirty="0"/>
          </a:p>
          <a:p>
            <a:r>
              <a:rPr lang="ru-RU" sz="2600" cap="none" dirty="0" smtClean="0"/>
              <a:t>Высажено 20 000 </a:t>
            </a:r>
            <a:r>
              <a:rPr lang="ru-RU" sz="2600" cap="none" dirty="0"/>
              <a:t>деревьев</a:t>
            </a:r>
          </a:p>
          <a:p>
            <a:r>
              <a:rPr lang="ru-RU" sz="2600" cap="none" dirty="0"/>
              <a:t>П</a:t>
            </a:r>
            <a:r>
              <a:rPr lang="ru-RU" sz="2600" cap="none" dirty="0" smtClean="0"/>
              <a:t>роведено </a:t>
            </a:r>
            <a:r>
              <a:rPr lang="ru-RU" sz="2600" cap="none" dirty="0"/>
              <a:t>160 экологических уроков </a:t>
            </a:r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более 20 000 </a:t>
            </a:r>
            <a:r>
              <a:rPr lang="ru-RU" sz="2600" cap="none" dirty="0"/>
              <a:t>человек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2448741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7420"/>
            <a:ext cx="6487732" cy="16898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Новые сказки о лесе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922144" y="1990614"/>
            <a:ext cx="5405443" cy="3177158"/>
          </a:xfrm>
        </p:spPr>
        <p:txBody>
          <a:bodyPr>
            <a:normAutofit fontScale="92500" lnSpcReduction="10000"/>
          </a:bodyPr>
          <a:lstStyle/>
          <a:p>
            <a:r>
              <a:rPr lang="ru-RU" sz="2600" cap="none" dirty="0"/>
              <a:t>В</a:t>
            </a:r>
            <a:r>
              <a:rPr lang="ru-RU" sz="2600" cap="none" dirty="0" smtClean="0"/>
              <a:t>сего создано 8 сборников Новых сказок о лесе и отдельный сборник со сказкой-победителем «Медвежий кедровник» в количестве 9000 штук</a:t>
            </a:r>
          </a:p>
          <a:p>
            <a:r>
              <a:rPr lang="ru-RU" sz="2600" cap="none" dirty="0" smtClean="0"/>
              <a:t>Конкурс сказок стал международным</a:t>
            </a:r>
            <a:endParaRPr lang="ru-RU" sz="2600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33" y="134936"/>
            <a:ext cx="3808637" cy="5386481"/>
          </a:xfrm>
        </p:spPr>
      </p:pic>
    </p:spTree>
    <p:extLst>
      <p:ext uri="{BB962C8B-B14F-4D97-AF65-F5344CB8AC3E}">
        <p14:creationId xmlns="" xmlns:p14="http://schemas.microsoft.com/office/powerpoint/2010/main" val="113083791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13509"/>
            <a:ext cx="6198325" cy="15304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Сказка «</a:t>
            </a:r>
            <a:r>
              <a:rPr lang="ru-RU" dirty="0" err="1" smtClean="0"/>
              <a:t>Эколяша</a:t>
            </a:r>
            <a:r>
              <a:rPr lang="ru-RU" dirty="0" smtClean="0"/>
              <a:t> и лес»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САМАЯ ПЕРВАЯ СКАЗКА</a:t>
            </a:r>
          </a:p>
          <a:p>
            <a:r>
              <a:rPr lang="ru-RU" dirty="0" smtClean="0"/>
              <a:t>Издана в количестве 1000 экземпляров</a:t>
            </a:r>
          </a:p>
          <a:p>
            <a:r>
              <a:rPr lang="ru-RU" dirty="0" smtClean="0"/>
              <a:t>Автор – ЛАРИСА НИКОЛАЕВНА ТИМОШЕНКО</a:t>
            </a:r>
            <a:endParaRPr lang="ru-RU" dirty="0"/>
          </a:p>
        </p:txBody>
      </p:sp>
      <p:pic>
        <p:nvPicPr>
          <p:cNvPr id="1026" name="Picture 2" descr="https://pp.userapi.com/c841628/v841628960/40f75/RVmhbiWj2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4203" y="1148760"/>
            <a:ext cx="3810000" cy="50673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3568" y="125626"/>
            <a:ext cx="5865340" cy="190088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Празднуем </a:t>
            </a:r>
            <a:br>
              <a:rPr lang="ru-RU" dirty="0" smtClean="0"/>
            </a:br>
            <a:r>
              <a:rPr lang="ru-RU" dirty="0" err="1" smtClean="0"/>
              <a:t>по-зелёному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20130" y="2026508"/>
            <a:ext cx="4802659" cy="2776152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с мая 2022 по ноябрь 2022</a:t>
            </a:r>
          </a:p>
          <a:p>
            <a:r>
              <a:rPr lang="ru-RU" sz="2600" cap="none" dirty="0"/>
              <a:t>Всего привлечено </a:t>
            </a:r>
            <a:r>
              <a:rPr lang="ru-RU" sz="2600" cap="none" dirty="0" smtClean="0"/>
              <a:t>средств 83 303 рублей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591" y="125625"/>
            <a:ext cx="4022796" cy="5380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724106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0914" y="109150"/>
            <a:ext cx="6060989" cy="1991499"/>
          </a:xfrm>
        </p:spPr>
        <p:txBody>
          <a:bodyPr/>
          <a:lstStyle/>
          <a:p>
            <a:pPr algn="ctr"/>
            <a:r>
              <a:rPr lang="ru-RU" dirty="0" smtClean="0"/>
              <a:t>Празднуем </a:t>
            </a:r>
            <a:br>
              <a:rPr lang="ru-RU" dirty="0" smtClean="0"/>
            </a:br>
            <a:r>
              <a:rPr lang="ru-RU" dirty="0" err="1" smtClean="0"/>
              <a:t>по-зелёному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05817" y="148462"/>
            <a:ext cx="3534032" cy="530104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599" y="2100649"/>
            <a:ext cx="5552304" cy="3348862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Озеленение г. Вологды в связи с 875-летием</a:t>
            </a:r>
            <a:endParaRPr lang="ru-RU" sz="2600" cap="none" dirty="0"/>
          </a:p>
          <a:p>
            <a:r>
              <a:rPr lang="ru-RU" sz="2600" cap="none" dirty="0"/>
              <a:t>В</a:t>
            </a:r>
            <a:r>
              <a:rPr lang="ru-RU" sz="2600" cap="none" dirty="0" smtClean="0"/>
              <a:t>ысажено </a:t>
            </a:r>
            <a:r>
              <a:rPr lang="ru-RU" sz="2600" cap="none" dirty="0"/>
              <a:t>875 деревьев</a:t>
            </a:r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321 человек</a:t>
            </a:r>
            <a:endParaRPr lang="ru-RU" sz="2600" cap="none" dirty="0"/>
          </a:p>
        </p:txBody>
      </p:sp>
    </p:spTree>
    <p:extLst>
      <p:ext uri="{BB962C8B-B14F-4D97-AF65-F5344CB8AC3E}">
        <p14:creationId xmlns="" xmlns:p14="http://schemas.microsoft.com/office/powerpoint/2010/main" val="51384030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69230" y="92676"/>
            <a:ext cx="10396882" cy="1151965"/>
          </a:xfrm>
        </p:spPr>
        <p:txBody>
          <a:bodyPr/>
          <a:lstStyle/>
          <a:p>
            <a:r>
              <a:rPr lang="ru-RU" dirty="0"/>
              <a:t>Дорога к дому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83600" y="1244641"/>
            <a:ext cx="4688615" cy="3276466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 с 08.2022 по 11.2023</a:t>
            </a:r>
          </a:p>
          <a:p>
            <a:r>
              <a:rPr lang="ru-RU" sz="2600" cap="none" dirty="0" smtClean="0"/>
              <a:t>Всего привлечено средств 1 139 </a:t>
            </a:r>
            <a:r>
              <a:rPr lang="ru-RU" sz="2600" cap="none" dirty="0"/>
              <a:t>552 </a:t>
            </a:r>
            <a:r>
              <a:rPr lang="ru-RU" sz="2600" cap="none" dirty="0" smtClean="0"/>
              <a:t>рублей</a:t>
            </a:r>
            <a:endParaRPr lang="ru-RU" sz="2600" cap="non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34" y="92676"/>
            <a:ext cx="4022778" cy="5363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066261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51704" y="84438"/>
            <a:ext cx="10396882" cy="1158140"/>
          </a:xfrm>
        </p:spPr>
        <p:txBody>
          <a:bodyPr/>
          <a:lstStyle/>
          <a:p>
            <a:r>
              <a:rPr lang="ru-RU" dirty="0"/>
              <a:t>Дорога к дому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" y="1157846"/>
            <a:ext cx="5525589" cy="3550507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Озеленение территорий  населенных пунктов Вологодской области, высажено 1000 деревьев</a:t>
            </a:r>
          </a:p>
          <a:p>
            <a:r>
              <a:rPr lang="ru-RU" sz="2600" cap="none" dirty="0" smtClean="0"/>
              <a:t>Создано 16 ландшафтных композиций</a:t>
            </a:r>
          </a:p>
          <a:p>
            <a:r>
              <a:rPr lang="ru-RU" sz="2600" cap="none" dirty="0" smtClean="0"/>
              <a:t>В проекте приняли участие 1033 человека</a:t>
            </a:r>
          </a:p>
          <a:p>
            <a:endParaRPr lang="ru-RU" sz="2600" cap="none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00584" y="1083785"/>
            <a:ext cx="5839589" cy="43779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430407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44612" y="133864"/>
            <a:ext cx="10394707" cy="1158140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Образовательный </a:t>
            </a:r>
            <a:r>
              <a:rPr lang="ru-RU" dirty="0" err="1" smtClean="0"/>
              <a:t>интенсив</a:t>
            </a:r>
            <a:r>
              <a:rPr lang="ru-RU" dirty="0" smtClean="0"/>
              <a:t> </a:t>
            </a:r>
            <a:r>
              <a:rPr lang="ru-RU" dirty="0"/>
              <a:t>«Окно в природу»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98" y="1367472"/>
            <a:ext cx="5490251" cy="4102451"/>
          </a:xfrm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345989" y="1837027"/>
            <a:ext cx="4654379" cy="3163340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с 08.2022 по 07.2023</a:t>
            </a:r>
            <a:endParaRPr lang="ru-RU" sz="2600" cap="none" dirty="0"/>
          </a:p>
          <a:p>
            <a:r>
              <a:rPr lang="ru-RU" sz="2600" cap="none" dirty="0" smtClean="0"/>
              <a:t>Всего </a:t>
            </a:r>
            <a:r>
              <a:rPr lang="ru-RU" sz="2600" cap="none" dirty="0"/>
              <a:t>привлечено средств </a:t>
            </a:r>
            <a:r>
              <a:rPr lang="ru-RU" sz="2600" cap="none" dirty="0" smtClean="0"/>
              <a:t>1 000 000 рублей </a:t>
            </a:r>
            <a:endParaRPr lang="ru-RU" sz="2600" cap="none" dirty="0"/>
          </a:p>
        </p:txBody>
      </p:sp>
    </p:spTree>
    <p:extLst>
      <p:ext uri="{BB962C8B-B14F-4D97-AF65-F5344CB8AC3E}">
        <p14:creationId xmlns="" xmlns:p14="http://schemas.microsoft.com/office/powerpoint/2010/main" val="36652302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05" y="280088"/>
            <a:ext cx="11467069" cy="1449858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Лучший способ увековечить себя - посадить дерево, а лучше </a:t>
            </a:r>
            <a:r>
              <a:rPr lang="ru-RU" sz="4400" dirty="0" smtClean="0"/>
              <a:t>рощу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" y="2034746"/>
            <a:ext cx="4687442" cy="35155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62" y="1869988"/>
            <a:ext cx="2678637" cy="35834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88404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85800" y="142103"/>
            <a:ext cx="1039688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Образовательный </a:t>
            </a:r>
            <a:r>
              <a:rPr lang="ru-RU" dirty="0" err="1"/>
              <a:t>интенсив</a:t>
            </a:r>
            <a:r>
              <a:rPr lang="ru-RU" dirty="0"/>
              <a:t> «Окно в природу»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1439351"/>
            <a:ext cx="4766963" cy="3459220"/>
          </a:xfrm>
        </p:spPr>
        <p:txBody>
          <a:bodyPr>
            <a:noAutofit/>
          </a:bodyPr>
          <a:lstStyle/>
          <a:p>
            <a:r>
              <a:rPr lang="ru-RU" sz="2400" cap="none" dirty="0" smtClean="0"/>
              <a:t>Высажено 1000 деревьев</a:t>
            </a:r>
          </a:p>
          <a:p>
            <a:r>
              <a:rPr lang="ru-RU" sz="2400" cap="none" dirty="0" smtClean="0"/>
              <a:t>Проведены </a:t>
            </a:r>
            <a:r>
              <a:rPr lang="ru-RU" sz="2400" cap="none" dirty="0" err="1" smtClean="0"/>
              <a:t>экоуроки</a:t>
            </a:r>
            <a:r>
              <a:rPr lang="ru-RU" sz="2400" cap="none" dirty="0" smtClean="0"/>
              <a:t>, молодежи подарено 2000 сенцев кедра</a:t>
            </a:r>
            <a:endParaRPr lang="ru-RU" sz="2400" cap="none" dirty="0"/>
          </a:p>
          <a:p>
            <a:r>
              <a:rPr lang="ru-RU" sz="2400" cap="none" dirty="0" smtClean="0"/>
              <a:t>Создано </a:t>
            </a:r>
            <a:r>
              <a:rPr lang="ru-RU" sz="2400" cap="none" dirty="0"/>
              <a:t>5 ландшафтных </a:t>
            </a:r>
            <a:r>
              <a:rPr lang="ru-RU" sz="2400" cap="none" dirty="0" smtClean="0"/>
              <a:t>композиций</a:t>
            </a:r>
          </a:p>
          <a:p>
            <a:r>
              <a:rPr lang="ru-RU" sz="2400" cap="none" dirty="0" smtClean="0"/>
              <a:t>В проекте приняли участие 3075 человек</a:t>
            </a:r>
          </a:p>
          <a:p>
            <a:endParaRPr lang="ru-RU" sz="2600" cap="none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24" y="1439351"/>
            <a:ext cx="6149586" cy="40981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902838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751704" y="84438"/>
            <a:ext cx="1039688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 ландшафтных композиций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98" y="1320384"/>
            <a:ext cx="9292281" cy="41815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433096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35094" y="0"/>
            <a:ext cx="10396882" cy="1151965"/>
          </a:xfrm>
        </p:spPr>
        <p:txBody>
          <a:bodyPr/>
          <a:lstStyle/>
          <a:p>
            <a:r>
              <a:rPr lang="ru-RU" dirty="0" smtClean="0"/>
              <a:t>Живая вода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140042" y="963827"/>
            <a:ext cx="5362833" cy="4588475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 </a:t>
            </a:r>
            <a:r>
              <a:rPr lang="ru-RU" sz="2600" cap="none" dirty="0"/>
              <a:t>с </a:t>
            </a:r>
            <a:r>
              <a:rPr lang="ru-RU" sz="2600" cap="none" dirty="0" smtClean="0"/>
              <a:t>02.2023 </a:t>
            </a:r>
            <a:r>
              <a:rPr lang="ru-RU" sz="2600" cap="none" dirty="0"/>
              <a:t>по </a:t>
            </a:r>
            <a:r>
              <a:rPr lang="ru-RU" sz="2600" cap="none" dirty="0" smtClean="0"/>
              <a:t>06.2024 </a:t>
            </a:r>
          </a:p>
          <a:p>
            <a:r>
              <a:rPr lang="ru-RU" sz="2600" cap="none" dirty="0" smtClean="0"/>
              <a:t>Всего </a:t>
            </a:r>
            <a:r>
              <a:rPr lang="ru-RU" sz="2600" cap="none" dirty="0"/>
              <a:t>привлечено средств </a:t>
            </a:r>
            <a:r>
              <a:rPr lang="ru-RU" sz="2600" cap="none" dirty="0" smtClean="0"/>
              <a:t>       1 514 992 рублей</a:t>
            </a:r>
          </a:p>
          <a:p>
            <a:r>
              <a:rPr lang="ru-RU" sz="2600" cap="none" dirty="0"/>
              <a:t>В</a:t>
            </a:r>
            <a:r>
              <a:rPr lang="ru-RU" sz="2600" cap="none" dirty="0" smtClean="0"/>
              <a:t>осстановление</a:t>
            </a:r>
            <a:r>
              <a:rPr lang="ru-RU" sz="2600" cap="none" dirty="0"/>
              <a:t>, обустройство и сохранение природных источников </a:t>
            </a:r>
            <a:r>
              <a:rPr lang="ru-RU" sz="2600" cap="none" dirty="0" smtClean="0"/>
              <a:t>чистой</a:t>
            </a:r>
          </a:p>
          <a:p>
            <a:r>
              <a:rPr lang="ru-RU" sz="2600" cap="none" dirty="0" smtClean="0"/>
              <a:t>По проекту </a:t>
            </a:r>
            <a:r>
              <a:rPr lang="ru-RU" sz="2600" cap="none" dirty="0" err="1" smtClean="0"/>
              <a:t>запланированно</a:t>
            </a:r>
            <a:r>
              <a:rPr lang="ru-RU" sz="2600" cap="none" dirty="0" smtClean="0"/>
              <a:t> благоустройство 20 родников</a:t>
            </a:r>
            <a:endParaRPr lang="ru-RU" sz="2600" cap="non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35" y="1613027"/>
            <a:ext cx="5919423" cy="3329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803336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35094" y="0"/>
            <a:ext cx="10396882" cy="1151965"/>
          </a:xfrm>
        </p:spPr>
        <p:txBody>
          <a:bodyPr/>
          <a:lstStyle/>
          <a:p>
            <a:r>
              <a:rPr lang="ru-RU" dirty="0" smtClean="0"/>
              <a:t>Живая вода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140042" y="963828"/>
            <a:ext cx="11294077" cy="1103870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В реализации проекта  активно принимают участие местные жители, подростки и дети</a:t>
            </a:r>
            <a:endParaRPr lang="ru-RU" sz="2600" cap="non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1" y="1999313"/>
            <a:ext cx="4679290" cy="3498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76" y="1997625"/>
            <a:ext cx="4666919" cy="3500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95436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35094" y="0"/>
            <a:ext cx="10396882" cy="1151965"/>
          </a:xfrm>
        </p:spPr>
        <p:txBody>
          <a:bodyPr/>
          <a:lstStyle/>
          <a:p>
            <a:r>
              <a:rPr lang="ru-RU" dirty="0" smtClean="0"/>
              <a:t>Живая вода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140042" y="963828"/>
            <a:ext cx="5620678" cy="4457258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В 2023 г. озеленено и благоустроено 14 родников</a:t>
            </a:r>
          </a:p>
          <a:p>
            <a:r>
              <a:rPr lang="ru-RU" sz="2600" cap="none" dirty="0" smtClean="0"/>
              <a:t>Организованы 4 экологических праздника в г. Вологде,                 г. Грязовце, г. Соколе, п. Майский Вологодского района</a:t>
            </a:r>
          </a:p>
          <a:p>
            <a:r>
              <a:rPr lang="ru-RU" sz="2600" cap="none" dirty="0" smtClean="0"/>
              <a:t>Организован мониторинг  состояния родников на территории Вологодской области</a:t>
            </a:r>
          </a:p>
        </p:txBody>
      </p:sp>
      <p:pic>
        <p:nvPicPr>
          <p:cNvPr id="5" name="Рисунок 4" descr="UgLm6VWmA0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531" y="793568"/>
            <a:ext cx="5873931" cy="4405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803336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396882" cy="1151965"/>
          </a:xfrm>
        </p:spPr>
        <p:txBody>
          <a:bodyPr/>
          <a:lstStyle/>
          <a:p>
            <a:r>
              <a:rPr lang="ru-RU" dirty="0" smtClean="0"/>
              <a:t>Живая вода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5800" y="988543"/>
            <a:ext cx="10394707" cy="1845274"/>
          </a:xfrm>
        </p:spPr>
        <p:txBody>
          <a:bodyPr/>
          <a:lstStyle/>
          <a:p>
            <a:r>
              <a:rPr lang="ru-RU" cap="none" dirty="0" smtClean="0"/>
              <a:t>В 2024 году планируется благоустроить еще 50 родников из 133 обследованных</a:t>
            </a:r>
          </a:p>
          <a:p>
            <a:r>
              <a:rPr lang="ru-RU" cap="none" dirty="0" smtClean="0"/>
              <a:t>Создание мобильной карты родников для доступа к чистой питьевой воде</a:t>
            </a:r>
          </a:p>
          <a:p>
            <a:r>
              <a:rPr lang="ru-RU" cap="none" dirty="0" smtClean="0"/>
              <a:t>Сайт по данному проекту на данный момент в разработке</a:t>
            </a: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17" y="2618979"/>
            <a:ext cx="6855036" cy="2949799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3568" y="125626"/>
            <a:ext cx="5865340" cy="190088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ВМЕСТЕ ЗЕЛЕНЕЕ!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20130" y="2026508"/>
            <a:ext cx="4802659" cy="2776152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с августа 2023 по ноябрь 2023</a:t>
            </a:r>
          </a:p>
          <a:p>
            <a:r>
              <a:rPr lang="ru-RU" sz="2600" cap="none" dirty="0"/>
              <a:t>Всего привлечено </a:t>
            </a:r>
            <a:r>
              <a:rPr lang="ru-RU" sz="2600" cap="none" dirty="0" smtClean="0"/>
              <a:t>средств 118 544 рублей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31" y="1493114"/>
            <a:ext cx="6532605" cy="3672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724106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0914" y="109150"/>
            <a:ext cx="6060989" cy="1991499"/>
          </a:xfrm>
        </p:spPr>
        <p:txBody>
          <a:bodyPr/>
          <a:lstStyle/>
          <a:p>
            <a:pPr algn="ctr"/>
            <a:r>
              <a:rPr lang="ru-RU" dirty="0" smtClean="0"/>
              <a:t>ВМЕСТЕ ЗЕЛЕНЕЕ!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599" y="2100649"/>
            <a:ext cx="5552304" cy="3348862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Озеленение г. Вологды совместно с местными жителями </a:t>
            </a:r>
          </a:p>
          <a:p>
            <a:r>
              <a:rPr lang="ru-RU" sz="2600" cap="none" dirty="0" smtClean="0"/>
              <a:t>Высажено 440 </a:t>
            </a:r>
            <a:r>
              <a:rPr lang="ru-RU" sz="2600" cap="none" dirty="0"/>
              <a:t>деревьев</a:t>
            </a:r>
          </a:p>
          <a:p>
            <a:r>
              <a:rPr lang="ru-RU" sz="2600" cap="none" dirty="0"/>
              <a:t>В проекте </a:t>
            </a:r>
            <a:r>
              <a:rPr lang="ru-RU" sz="2600" cap="none" dirty="0" smtClean="0"/>
              <a:t>приняли </a:t>
            </a:r>
            <a:r>
              <a:rPr lang="ru-RU" sz="2600" cap="none" dirty="0"/>
              <a:t>участие </a:t>
            </a:r>
            <a:r>
              <a:rPr lang="ru-RU" sz="2600" cap="none" dirty="0" smtClean="0"/>
              <a:t>202 человека</a:t>
            </a:r>
            <a:endParaRPr lang="ru-RU" sz="2600" cap="none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802" y="109150"/>
            <a:ext cx="4045762" cy="5394351"/>
          </a:xfrm>
        </p:spPr>
      </p:pic>
    </p:spTree>
    <p:extLst>
      <p:ext uri="{BB962C8B-B14F-4D97-AF65-F5344CB8AC3E}">
        <p14:creationId xmlns="" xmlns:p14="http://schemas.microsoft.com/office/powerpoint/2010/main" val="51384030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107761"/>
            <a:ext cx="10394707" cy="11581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Зелёный каркас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20" y="1200825"/>
            <a:ext cx="6559746" cy="4194959"/>
          </a:xfrm>
          <a:prstGeom prst="rect">
            <a:avLst/>
          </a:prstGeom>
        </p:spPr>
      </p:pic>
      <p:sp>
        <p:nvSpPr>
          <p:cNvPr id="14" name="Объект 2"/>
          <p:cNvSpPr>
            <a:spLocks noGrp="1"/>
          </p:cNvSpPr>
          <p:nvPr>
            <p:ph sz="quarter" idx="13"/>
          </p:nvPr>
        </p:nvSpPr>
        <p:spPr>
          <a:xfrm>
            <a:off x="140044" y="1417634"/>
            <a:ext cx="4720280" cy="377220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cap="none" dirty="0" smtClean="0"/>
              <a:t>С 2022 года АНО «РОДНОЙ ЛЕС» является партнером городского </a:t>
            </a:r>
            <a:r>
              <a:rPr lang="ru-RU" cap="none" dirty="0"/>
              <a:t>проекта «Зеленый каркас» </a:t>
            </a:r>
            <a:endParaRPr lang="ru-RU" cap="none" dirty="0" smtClean="0"/>
          </a:p>
          <a:p>
            <a:pPr lvl="0"/>
            <a:r>
              <a:rPr lang="ru-RU" cap="none" dirty="0" smtClean="0"/>
              <a:t>По проекту запланировано </a:t>
            </a:r>
            <a:r>
              <a:rPr lang="ru-RU" cap="none" dirty="0"/>
              <a:t>ежегодно высаживать не менее 2500 деревьев, чтобы достичь запланированного норматива озеленения - </a:t>
            </a:r>
            <a:r>
              <a:rPr lang="ru-RU" cap="none" dirty="0" smtClean="0"/>
              <a:t>25 </a:t>
            </a:r>
            <a:r>
              <a:rPr lang="ru-RU" cap="none" dirty="0"/>
              <a:t>м</a:t>
            </a:r>
            <a:r>
              <a:rPr lang="ru-RU" cap="none" baseline="30000" dirty="0"/>
              <a:t>2</a:t>
            </a:r>
            <a:r>
              <a:rPr lang="ru-RU" cap="none" dirty="0"/>
              <a:t>/чел. </a:t>
            </a:r>
            <a:endParaRPr lang="ru-RU" cap="none" dirty="0" smtClean="0"/>
          </a:p>
          <a:p>
            <a:pPr lvl="0"/>
            <a:r>
              <a:rPr lang="ru-RU" cap="none" dirty="0" smtClean="0"/>
              <a:t>В 2023 году при поддержке АНО «РОДНОЙ ЛЕС» </a:t>
            </a:r>
            <a:r>
              <a:rPr lang="ru-RU" cap="none" dirty="0"/>
              <a:t>задача выполнена, что зафиксировано на Карте озеленения Вологды. </a:t>
            </a:r>
          </a:p>
        </p:txBody>
      </p:sp>
    </p:spTree>
    <p:extLst>
      <p:ext uri="{BB962C8B-B14F-4D97-AF65-F5344CB8AC3E}">
        <p14:creationId xmlns="" xmlns:p14="http://schemas.microsoft.com/office/powerpoint/2010/main" val="325971392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107761"/>
            <a:ext cx="10394707" cy="11581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Зелёный каркас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03" y="1082575"/>
            <a:ext cx="3770613" cy="2956115"/>
          </a:xfrm>
          <a:prstGeom prst="rect">
            <a:avLst/>
          </a:prstGeom>
        </p:spPr>
      </p:pic>
      <p:sp>
        <p:nvSpPr>
          <p:cNvPr id="14" name="Объект 2"/>
          <p:cNvSpPr>
            <a:spLocks noGrp="1"/>
          </p:cNvSpPr>
          <p:nvPr>
            <p:ph sz="quarter" idx="13"/>
          </p:nvPr>
        </p:nvSpPr>
        <p:spPr>
          <a:xfrm>
            <a:off x="140044" y="1417634"/>
            <a:ext cx="4333102" cy="413407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cap="none" dirty="0" smtClean="0"/>
              <a:t>Проект стал победителем  Всероссийского конкурса </a:t>
            </a:r>
            <a:r>
              <a:rPr lang="ru-RU" cap="none" dirty="0"/>
              <a:t>лучших природоохранных практик «Надёжный партнёр — Экология» в номинации «Лучший проект, направленный на снижение воздействия на климат и адаптацию к климатическим </a:t>
            </a:r>
            <a:r>
              <a:rPr lang="ru-RU" cap="none" dirty="0" smtClean="0"/>
              <a:t>изменениям» в 2023 году</a:t>
            </a:r>
          </a:p>
          <a:p>
            <a:pPr lvl="0"/>
            <a:r>
              <a:rPr lang="ru-RU" cap="none" dirty="0" smtClean="0"/>
              <a:t>Деятельность АНО «РОДНОЙ ЛЕС» отмечена Благодарностью Мэра г. Вологды</a:t>
            </a:r>
            <a:endParaRPr lang="ru-RU" cap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44" y="2273666"/>
            <a:ext cx="4946661" cy="3300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805231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05" y="0"/>
            <a:ext cx="11467069" cy="186998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Наш основной проект «РОДНОЙ ЛЕС». </a:t>
            </a:r>
            <a:br>
              <a:rPr lang="ru-RU" sz="4000" dirty="0" smtClean="0"/>
            </a:br>
            <a:r>
              <a:rPr lang="ru-RU" sz="4000" dirty="0" smtClean="0"/>
              <a:t>Мы дарим деревья для посадки в лес.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71" y="2841865"/>
            <a:ext cx="4415366" cy="3311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9" y="2130742"/>
            <a:ext cx="3058298" cy="4077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66" y="2116063"/>
            <a:ext cx="3029266" cy="40390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569135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899" y="0"/>
            <a:ext cx="10396882" cy="1151965"/>
          </a:xfrm>
        </p:spPr>
        <p:txBody>
          <a:bodyPr/>
          <a:lstStyle/>
          <a:p>
            <a:pPr algn="ctr"/>
            <a:r>
              <a:rPr lang="ru-RU" dirty="0" smtClean="0"/>
              <a:t>Родовые поселения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7222" y="906162"/>
            <a:ext cx="10826063" cy="1112109"/>
          </a:xfrm>
        </p:spPr>
        <p:txBody>
          <a:bodyPr>
            <a:noAutofit/>
          </a:bodyPr>
          <a:lstStyle/>
          <a:p>
            <a:r>
              <a:rPr lang="ru-RU" sz="2600" cap="none" dirty="0"/>
              <a:t>Р</a:t>
            </a:r>
            <a:r>
              <a:rPr lang="ru-RU" sz="2600" cap="none" dirty="0" smtClean="0"/>
              <a:t>одовые поселения озеленяют свои территории</a:t>
            </a:r>
            <a:endParaRPr lang="ru-RU" sz="2600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68" y="2018271"/>
            <a:ext cx="2607017" cy="3476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9" y="1972790"/>
            <a:ext cx="2006428" cy="3566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39" y="2127250"/>
            <a:ext cx="4420973" cy="3315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885151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325" y="123567"/>
            <a:ext cx="5923004" cy="1820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Родовые поселения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7222" y="1804086"/>
            <a:ext cx="5848864" cy="3756455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Мы сотрудничаем с 18 родовыми поселениями</a:t>
            </a:r>
          </a:p>
          <a:p>
            <a:r>
              <a:rPr lang="ru-RU" sz="2600" cap="none" dirty="0" smtClean="0"/>
              <a:t>Установили контакт с 49 </a:t>
            </a:r>
            <a:r>
              <a:rPr lang="ru-RU" sz="2600" cap="none" dirty="0"/>
              <a:t>родовыми </a:t>
            </a:r>
            <a:r>
              <a:rPr lang="ru-RU" sz="2600" cap="none" dirty="0" smtClean="0"/>
              <a:t>поселениями</a:t>
            </a:r>
          </a:p>
          <a:p>
            <a:r>
              <a:rPr lang="ru-RU" sz="2600" cap="none" dirty="0" smtClean="0"/>
              <a:t>Самое активное сотрудничество – родовое поселение «РАДОСВЕТ»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13" y="80596"/>
            <a:ext cx="4079067" cy="54387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107062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7" y="166817"/>
            <a:ext cx="1039688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Экоуроки</a:t>
            </a:r>
            <a:r>
              <a:rPr lang="ru-RU" dirty="0" smtClean="0"/>
              <a:t> для детей и подростков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sz="2400" cap="none" dirty="0" smtClean="0"/>
              <a:t>Для проведения экологических занятий для дошкольников, школьников и студентов было выделено: </a:t>
            </a:r>
          </a:p>
          <a:p>
            <a:r>
              <a:rPr lang="ru-RU" sz="2400" cap="none" dirty="0" smtClean="0"/>
              <a:t>6100 саженцев ели </a:t>
            </a:r>
          </a:p>
          <a:p>
            <a:r>
              <a:rPr lang="ru-RU" sz="2400" cap="none" dirty="0" smtClean="0"/>
              <a:t>10 000 саженцев кедра</a:t>
            </a:r>
            <a:endParaRPr lang="ru-RU" sz="2400" cap="none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55" y="1437311"/>
            <a:ext cx="5428735" cy="4071552"/>
          </a:xfrm>
        </p:spPr>
      </p:pic>
    </p:spTree>
    <p:extLst>
      <p:ext uri="{BB962C8B-B14F-4D97-AF65-F5344CB8AC3E}">
        <p14:creationId xmlns="" xmlns:p14="http://schemas.microsoft.com/office/powerpoint/2010/main" val="215201533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7" y="166817"/>
            <a:ext cx="1039688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Экоуроки</a:t>
            </a:r>
            <a:r>
              <a:rPr lang="ru-RU" dirty="0" smtClean="0"/>
              <a:t> для детей и подростков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cap="none" dirty="0" smtClean="0"/>
              <a:t>Образовательным учреждениям предоставлено всё необходимое для проведения занятий: </a:t>
            </a:r>
          </a:p>
          <a:p>
            <a:r>
              <a:rPr lang="ru-RU" sz="2400" cap="none" dirty="0" smtClean="0"/>
              <a:t>Земля</a:t>
            </a:r>
          </a:p>
          <a:p>
            <a:r>
              <a:rPr lang="ru-RU" sz="2400" cap="none" dirty="0"/>
              <a:t>Г</a:t>
            </a:r>
            <a:r>
              <a:rPr lang="ru-RU" sz="2400" cap="none" dirty="0" smtClean="0"/>
              <a:t>оршки</a:t>
            </a:r>
          </a:p>
          <a:p>
            <a:r>
              <a:rPr lang="ru-RU" sz="2400" cap="none" dirty="0"/>
              <a:t>П</a:t>
            </a:r>
            <a:r>
              <a:rPr lang="ru-RU" sz="2400" cap="none" dirty="0" smtClean="0"/>
              <a:t>акеты</a:t>
            </a:r>
          </a:p>
          <a:p>
            <a:r>
              <a:rPr lang="ru-RU" sz="2400" cap="none" dirty="0"/>
              <a:t>О</a:t>
            </a:r>
            <a:r>
              <a:rPr lang="ru-RU" sz="2400" cap="none" dirty="0" smtClean="0"/>
              <a:t>бучающие материалы</a:t>
            </a:r>
            <a:endParaRPr lang="ru-RU" sz="2400" cap="none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34" y="1466335"/>
            <a:ext cx="5414275" cy="4060707"/>
          </a:xfrm>
        </p:spPr>
      </p:pic>
    </p:spTree>
    <p:extLst>
      <p:ext uri="{BB962C8B-B14F-4D97-AF65-F5344CB8AC3E}">
        <p14:creationId xmlns="" xmlns:p14="http://schemas.microsoft.com/office/powerpoint/2010/main" val="426487416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7" y="166817"/>
            <a:ext cx="1039688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Экоуроки</a:t>
            </a:r>
            <a:r>
              <a:rPr lang="ru-RU" dirty="0" smtClean="0"/>
              <a:t> для детей и подростков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3378" y="1841093"/>
            <a:ext cx="5088714" cy="3311189"/>
          </a:xfrm>
        </p:spPr>
        <p:txBody>
          <a:bodyPr>
            <a:normAutofit/>
          </a:bodyPr>
          <a:lstStyle/>
          <a:p>
            <a:r>
              <a:rPr lang="ru-RU" sz="2400" cap="none" dirty="0" smtClean="0"/>
              <a:t>В занятиях по эко-просвещению приняли участие:</a:t>
            </a:r>
          </a:p>
          <a:p>
            <a:r>
              <a:rPr lang="ru-RU" sz="2400" cap="none" dirty="0" smtClean="0"/>
              <a:t>20 муниципальных районов</a:t>
            </a:r>
          </a:p>
          <a:p>
            <a:r>
              <a:rPr lang="ru-RU" sz="2400" cap="none" dirty="0" smtClean="0"/>
              <a:t>127 </a:t>
            </a:r>
            <a:r>
              <a:rPr lang="ru-RU" sz="2400" cap="none" dirty="0"/>
              <a:t>образовательных </a:t>
            </a:r>
            <a:r>
              <a:rPr lang="ru-RU" sz="2400" cap="none" dirty="0" smtClean="0"/>
              <a:t>учреждений</a:t>
            </a:r>
          </a:p>
          <a:p>
            <a:r>
              <a:rPr lang="ru-RU" sz="2400" cap="none" dirty="0" smtClean="0"/>
              <a:t>9 929 детей</a:t>
            </a:r>
            <a:endParaRPr lang="ru-RU" sz="2400" cap="none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34" y="1466335"/>
            <a:ext cx="5414275" cy="4060706"/>
          </a:xfrm>
        </p:spPr>
      </p:pic>
    </p:spTree>
    <p:extLst>
      <p:ext uri="{BB962C8B-B14F-4D97-AF65-F5344CB8AC3E}">
        <p14:creationId xmlns="" xmlns:p14="http://schemas.microsoft.com/office/powerpoint/2010/main" val="343752767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85801" y="65903"/>
            <a:ext cx="10396882" cy="1051048"/>
          </a:xfrm>
        </p:spPr>
        <p:txBody>
          <a:bodyPr/>
          <a:lstStyle/>
          <a:p>
            <a:r>
              <a:rPr lang="ru-RU" dirty="0" smtClean="0"/>
              <a:t>Проект «Родной город»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12" y="2174789"/>
            <a:ext cx="5126899" cy="3402226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134231" y="1046204"/>
            <a:ext cx="11500021" cy="1696995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Реализация проекта с 2022 года</a:t>
            </a:r>
          </a:p>
          <a:p>
            <a:r>
              <a:rPr lang="ru-RU" sz="2600" cap="none" dirty="0" smtClean="0"/>
              <a:t>Приведение мусорных площадок в надлежащие состояние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236596609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85801" y="65903"/>
            <a:ext cx="10396882" cy="1051048"/>
          </a:xfrm>
        </p:spPr>
        <p:txBody>
          <a:bodyPr/>
          <a:lstStyle/>
          <a:p>
            <a:r>
              <a:rPr lang="ru-RU" dirty="0" smtClean="0"/>
              <a:t>Проект «Родной город»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134232" y="1046204"/>
            <a:ext cx="5821726" cy="4629666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Любой житель через наш сайт может сообщить о загрязнении территории на контейнерной площадке</a:t>
            </a:r>
          </a:p>
          <a:p>
            <a:r>
              <a:rPr lang="ru-RU" sz="2600" cap="none" dirty="0" smtClean="0"/>
              <a:t>Информация оперативно передаётся в Администрацию       г. Вологды</a:t>
            </a:r>
          </a:p>
          <a:p>
            <a:r>
              <a:rPr lang="ru-RU" sz="2600" cap="none" dirty="0" smtClean="0"/>
              <a:t>В 2023 году благоустроено 2 контейнерные площадки</a:t>
            </a:r>
          </a:p>
          <a:p>
            <a:endParaRPr lang="ru-RU" sz="1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62" y="1116951"/>
            <a:ext cx="5776921" cy="4332691"/>
          </a:xfrm>
        </p:spPr>
      </p:pic>
    </p:spTree>
    <p:extLst>
      <p:ext uri="{BB962C8B-B14F-4D97-AF65-F5344CB8AC3E}">
        <p14:creationId xmlns="" xmlns:p14="http://schemas.microsoft.com/office/powerpoint/2010/main" val="137879302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85801" y="65903"/>
            <a:ext cx="10396882" cy="1051048"/>
          </a:xfrm>
        </p:spPr>
        <p:txBody>
          <a:bodyPr/>
          <a:lstStyle/>
          <a:p>
            <a:r>
              <a:rPr lang="ru-RU" dirty="0" smtClean="0"/>
              <a:t>Проект «Родной город»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134232" y="2240692"/>
            <a:ext cx="5821726" cy="3435178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В 2024 </a:t>
            </a:r>
            <a:r>
              <a:rPr lang="ru-RU" sz="2600" cap="none" dirty="0"/>
              <a:t>году планируем обустроить 100 мусорных площадок, которые находятся на лицевых территориях города</a:t>
            </a:r>
            <a:endParaRPr lang="ru-RU" sz="2600" cap="none" dirty="0" smtClean="0"/>
          </a:p>
          <a:p>
            <a:endParaRPr lang="ru-RU" sz="1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8" y="1116951"/>
            <a:ext cx="4332691" cy="4332691"/>
          </a:xfrm>
        </p:spPr>
      </p:pic>
    </p:spTree>
    <p:extLst>
      <p:ext uri="{BB962C8B-B14F-4D97-AF65-F5344CB8AC3E}">
        <p14:creationId xmlns="" xmlns:p14="http://schemas.microsoft.com/office/powerpoint/2010/main" val="289850430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65" y="117389"/>
            <a:ext cx="11557686" cy="1158140"/>
          </a:xfrm>
        </p:spPr>
        <p:txBody>
          <a:bodyPr/>
          <a:lstStyle/>
          <a:p>
            <a:pPr algn="ctr"/>
            <a:r>
              <a:rPr lang="ru-RU" dirty="0" smtClean="0"/>
              <a:t>н</a:t>
            </a:r>
            <a:r>
              <a:rPr lang="ru-RU" sz="7200" dirty="0" smtClean="0"/>
              <a:t>о</a:t>
            </a:r>
            <a:r>
              <a:rPr lang="ru-RU" dirty="0" smtClean="0"/>
              <a:t>ль отходов в лесу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23" y="1132040"/>
            <a:ext cx="5734250" cy="4300689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334577" y="1275529"/>
            <a:ext cx="5086538" cy="4268535"/>
          </a:xfrm>
        </p:spPr>
        <p:txBody>
          <a:bodyPr>
            <a:normAutofit lnSpcReduction="10000"/>
          </a:bodyPr>
          <a:lstStyle/>
          <a:p>
            <a:r>
              <a:rPr lang="ru-RU" cap="none" dirty="0" smtClean="0"/>
              <a:t>В 2021 году АНО «РОДНОЙ ЛЕС» открыл новое направление деятельности – уборка замусоренных лесных территорий</a:t>
            </a:r>
            <a:endParaRPr lang="ru-RU" cap="none" dirty="0"/>
          </a:p>
          <a:p>
            <a:r>
              <a:rPr lang="ru-RU" cap="none" dirty="0" smtClean="0"/>
              <a:t>Сообщения о замусоренных лесных территориях принимаются от населения через сайт или на странице группы </a:t>
            </a:r>
            <a:r>
              <a:rPr lang="ru-RU" cap="none" dirty="0" err="1" smtClean="0"/>
              <a:t>ВКонтакте</a:t>
            </a:r>
            <a:endParaRPr lang="ru-RU" cap="none" dirty="0" smtClean="0"/>
          </a:p>
          <a:p>
            <a:r>
              <a:rPr lang="ru-RU" cap="none" dirty="0" smtClean="0"/>
              <a:t>На самые загрязненные места выезжает бригада </a:t>
            </a:r>
            <a:r>
              <a:rPr lang="ru-RU" dirty="0" smtClean="0"/>
              <a:t>родного леса, </a:t>
            </a:r>
            <a:r>
              <a:rPr lang="ru-RU" cap="none" dirty="0" smtClean="0"/>
              <a:t>собирает и вывозит мусор</a:t>
            </a:r>
          </a:p>
        </p:txBody>
      </p:sp>
    </p:spTree>
    <p:extLst>
      <p:ext uri="{BB962C8B-B14F-4D97-AF65-F5344CB8AC3E}">
        <p14:creationId xmlns="" xmlns:p14="http://schemas.microsoft.com/office/powerpoint/2010/main" val="81050537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392" y="191551"/>
            <a:ext cx="5500816" cy="243631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посадка деревьев для </a:t>
            </a:r>
            <a:r>
              <a:rPr lang="ru-RU" dirty="0" smtClean="0"/>
              <a:t>организаций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148"/>
          <a:stretch/>
        </p:blipFill>
        <p:spPr>
          <a:xfrm>
            <a:off x="6627340" y="55368"/>
            <a:ext cx="4849177" cy="543956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5075" y="2318769"/>
            <a:ext cx="6246341" cy="2516842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В 2022 году открыли новое направление деятельности</a:t>
            </a:r>
            <a:endParaRPr lang="ru-RU" sz="2600" cap="none" dirty="0"/>
          </a:p>
        </p:txBody>
      </p:sp>
    </p:spTree>
    <p:extLst>
      <p:ext uri="{BB962C8B-B14F-4D97-AF65-F5344CB8AC3E}">
        <p14:creationId xmlns="" xmlns:p14="http://schemas.microsoft.com/office/powerpoint/2010/main" val="62616548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636" y="194338"/>
            <a:ext cx="10394707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выдача сеянцев и саженцев в дар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33468" y="2788509"/>
            <a:ext cx="1587867" cy="1400433"/>
          </a:xfrm>
        </p:spPr>
        <p:txBody>
          <a:bodyPr/>
          <a:lstStyle/>
          <a:p>
            <a:r>
              <a:rPr lang="ru-RU" dirty="0" smtClean="0"/>
              <a:t>Сезон</a:t>
            </a:r>
          </a:p>
          <a:p>
            <a:endParaRPr lang="ru-RU" dirty="0" smtClean="0"/>
          </a:p>
          <a:p>
            <a:r>
              <a:rPr lang="ru-RU" dirty="0" smtClean="0"/>
              <a:t>Весна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843" y="1456452"/>
            <a:ext cx="2295574" cy="4081022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10139401" y="2796746"/>
            <a:ext cx="1451732" cy="1383958"/>
          </a:xfrm>
        </p:spPr>
        <p:txBody>
          <a:bodyPr/>
          <a:lstStyle/>
          <a:p>
            <a:r>
              <a:rPr lang="ru-RU" dirty="0" smtClean="0"/>
              <a:t>Сезон</a:t>
            </a:r>
          </a:p>
          <a:p>
            <a:endParaRPr lang="ru-RU" dirty="0"/>
          </a:p>
          <a:p>
            <a:r>
              <a:rPr lang="ru-RU" dirty="0" smtClean="0"/>
              <a:t>Осень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54" y="1456452"/>
            <a:ext cx="3050563" cy="4081022"/>
          </a:xfrm>
        </p:spPr>
      </p:pic>
    </p:spTree>
    <p:extLst>
      <p:ext uri="{BB962C8B-B14F-4D97-AF65-F5344CB8AC3E}">
        <p14:creationId xmlns="" xmlns:p14="http://schemas.microsoft.com/office/powerpoint/2010/main" val="81149753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92674"/>
            <a:ext cx="5196015" cy="2131541"/>
          </a:xfrm>
        </p:spPr>
        <p:txBody>
          <a:bodyPr>
            <a:normAutofit/>
          </a:bodyPr>
          <a:lstStyle/>
          <a:p>
            <a:r>
              <a:rPr lang="ru-RU" dirty="0" smtClean="0"/>
              <a:t>Посадки для АО «АПАТИТ»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6" y="867366"/>
            <a:ext cx="5684341" cy="4247882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66381" y="2117123"/>
            <a:ext cx="5123049" cy="3446549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В мае 2022 года на территории </a:t>
            </a:r>
            <a:r>
              <a:rPr lang="ru-RU" sz="2600" dirty="0" smtClean="0"/>
              <a:t>ао «апатит» </a:t>
            </a:r>
            <a:r>
              <a:rPr lang="ru-RU" sz="2600" cap="none" dirty="0" smtClean="0"/>
              <a:t>силами РОДНОГО ЛЕСА высадили иву ломкую в количестве 105 штук</a:t>
            </a:r>
            <a:endParaRPr lang="ru-RU" sz="2600" cap="none" dirty="0"/>
          </a:p>
        </p:txBody>
      </p:sp>
    </p:spTree>
    <p:extLst>
      <p:ext uri="{BB962C8B-B14F-4D97-AF65-F5344CB8AC3E}">
        <p14:creationId xmlns="" xmlns:p14="http://schemas.microsoft.com/office/powerpoint/2010/main" val="292585911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92675"/>
            <a:ext cx="10303475" cy="1019434"/>
          </a:xfrm>
        </p:spPr>
        <p:txBody>
          <a:bodyPr>
            <a:normAutofit/>
          </a:bodyPr>
          <a:lstStyle/>
          <a:p>
            <a:r>
              <a:rPr lang="ru-RU" dirty="0" smtClean="0"/>
              <a:t>Посадки для АО «АПАТИТ»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54" y="2030764"/>
            <a:ext cx="4676475" cy="3507356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66381" y="1005017"/>
            <a:ext cx="11006310" cy="1062680"/>
          </a:xfrm>
        </p:spPr>
        <p:txBody>
          <a:bodyPr>
            <a:noAutofit/>
          </a:bodyPr>
          <a:lstStyle/>
          <a:p>
            <a:r>
              <a:rPr lang="ru-RU" sz="2600" cap="none" dirty="0" smtClean="0"/>
              <a:t>В 2022 </a:t>
            </a:r>
            <a:r>
              <a:rPr lang="ru-RU" sz="2600" cap="none" dirty="0"/>
              <a:t>году </a:t>
            </a:r>
            <a:r>
              <a:rPr lang="ru-RU" sz="2600" cap="none" dirty="0" smtClean="0"/>
              <a:t>деревне </a:t>
            </a:r>
            <a:r>
              <a:rPr lang="ru-RU" sz="2600" cap="none" dirty="0" err="1" smtClean="0"/>
              <a:t>Шулма</a:t>
            </a:r>
            <a:r>
              <a:rPr lang="ru-RU" sz="2600" cap="none" dirty="0" smtClean="0"/>
              <a:t>, Череповецкого района, было высажено 63 липы, совместно с администрацией поселения</a:t>
            </a:r>
            <a:endParaRPr lang="ru-RU" sz="2600" cap="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1" y="2024451"/>
            <a:ext cx="4700560" cy="35136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088363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8240" y="118936"/>
            <a:ext cx="1039688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посадок в населенных пунктах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89" y="1693774"/>
            <a:ext cx="2852329" cy="3814879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0" y="1277076"/>
            <a:ext cx="11743509" cy="980092"/>
          </a:xfrm>
        </p:spPr>
        <p:txBody>
          <a:bodyPr/>
          <a:lstStyle/>
          <a:p>
            <a:r>
              <a:rPr lang="ru-RU" cap="none" dirty="0" smtClean="0"/>
              <a:t>Посадка туй и </a:t>
            </a:r>
            <a:r>
              <a:rPr lang="ru-RU" cap="none" dirty="0"/>
              <a:t>клёнов </a:t>
            </a:r>
            <a:r>
              <a:rPr lang="ru-RU" cap="none" dirty="0" smtClean="0"/>
              <a:t>в Вологодском многопрофильном лицее по улице Ударников</a:t>
            </a:r>
            <a:endParaRPr lang="ru-RU" cap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9" y="1693774"/>
            <a:ext cx="2858530" cy="3823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93" y="1693774"/>
            <a:ext cx="2852329" cy="38148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849526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8240" y="118936"/>
            <a:ext cx="1039688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посадок в населенных пунктах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3" y="1968843"/>
            <a:ext cx="4765374" cy="3562861"/>
          </a:xfr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326337" y="1277076"/>
            <a:ext cx="11000689" cy="922428"/>
          </a:xfrm>
        </p:spPr>
        <p:txBody>
          <a:bodyPr>
            <a:noAutofit/>
          </a:bodyPr>
          <a:lstStyle/>
          <a:p>
            <a:r>
              <a:rPr lang="ru-RU" sz="2600" cap="none" dirty="0"/>
              <a:t>Посадки </a:t>
            </a:r>
            <a:r>
              <a:rPr lang="ru-RU" sz="2600" cap="none" dirty="0" smtClean="0"/>
              <a:t>липы мелколистной </a:t>
            </a:r>
            <a:r>
              <a:rPr lang="ru-RU" sz="2600" cap="none" dirty="0"/>
              <a:t>в </a:t>
            </a:r>
            <a:r>
              <a:rPr lang="ru-RU" sz="2600" cap="none" dirty="0" smtClean="0"/>
              <a:t>Пионерском сквере г. Вологда</a:t>
            </a:r>
            <a:endParaRPr lang="ru-RU" sz="2600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58" y="1968842"/>
            <a:ext cx="2665449" cy="3564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03" y="1968843"/>
            <a:ext cx="2665449" cy="35649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5308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83720" y="35507"/>
            <a:ext cx="10394707" cy="11581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Примеры посадок в лесу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96563" y="922639"/>
            <a:ext cx="11055178" cy="1280598"/>
          </a:xfrm>
        </p:spPr>
        <p:txBody>
          <a:bodyPr/>
          <a:lstStyle/>
          <a:p>
            <a:r>
              <a:rPr lang="ru-RU" cap="none" dirty="0" err="1">
                <a:solidFill>
                  <a:schemeClr val="tx1"/>
                </a:solidFill>
              </a:rPr>
              <a:t>Советова</a:t>
            </a:r>
            <a:r>
              <a:rPr lang="ru-RU" cap="none" dirty="0">
                <a:solidFill>
                  <a:schemeClr val="tx1"/>
                </a:solidFill>
              </a:rPr>
              <a:t> Калерия </a:t>
            </a:r>
            <a:r>
              <a:rPr lang="ru-RU" cap="none" dirty="0" smtClean="0">
                <a:solidFill>
                  <a:schemeClr val="tx1"/>
                </a:solidFill>
              </a:rPr>
              <a:t>Юрьевна, ОАО </a:t>
            </a:r>
            <a:r>
              <a:rPr lang="ru-RU" cap="none" dirty="0">
                <a:solidFill>
                  <a:schemeClr val="tx1"/>
                </a:solidFill>
              </a:rPr>
              <a:t>«РЖД</a:t>
            </a:r>
            <a:r>
              <a:rPr lang="ru-RU" cap="none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cap="none" dirty="0" smtClean="0">
                <a:solidFill>
                  <a:schemeClr val="tx1"/>
                </a:solidFill>
              </a:rPr>
              <a:t> Высадка лиственницы, кедра, клена, пихты и каштана, проводилась на территориях Вологодской и Костромской области, 2023 год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61" y="2203237"/>
            <a:ext cx="2311018" cy="3081357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639" y="2203237"/>
            <a:ext cx="4394967" cy="32962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" y="2245603"/>
            <a:ext cx="4717283" cy="3279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43515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947" y="265670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посадок в странах СНГ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194" y="5577016"/>
            <a:ext cx="11408388" cy="757881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cap="none" dirty="0" smtClean="0"/>
              <a:t>Крупский А. Е. д. Владыки, </a:t>
            </a:r>
            <a:r>
              <a:rPr lang="ru-RU" cap="none" dirty="0"/>
              <a:t>Минская обл., </a:t>
            </a:r>
            <a:r>
              <a:rPr lang="ru-RU" cap="none" dirty="0" err="1"/>
              <a:t>Вилейский</a:t>
            </a:r>
            <a:r>
              <a:rPr lang="ru-RU" cap="none" dirty="0"/>
              <a:t> </a:t>
            </a:r>
            <a:r>
              <a:rPr lang="ru-RU" cap="none" dirty="0" smtClean="0"/>
              <a:t>район</a:t>
            </a:r>
            <a:r>
              <a:rPr lang="ru-RU" cap="none" dirty="0"/>
              <a:t>, </a:t>
            </a:r>
            <a:r>
              <a:rPr lang="ru-RU" cap="none" dirty="0" smtClean="0"/>
              <a:t>Белоруссия. Мероприятие по посадке </a:t>
            </a:r>
            <a:r>
              <a:rPr lang="ru-RU" cap="none" dirty="0"/>
              <a:t>к</a:t>
            </a:r>
            <a:r>
              <a:rPr lang="ru-RU" cap="none" dirty="0" smtClean="0"/>
              <a:t>едровой рощи, 2019 год</a:t>
            </a: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15" y="1502142"/>
            <a:ext cx="5257425" cy="3943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1" y="1502141"/>
            <a:ext cx="5257425" cy="39430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768305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947" y="265670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Примеры посадок в странах СНГ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194" y="5577016"/>
            <a:ext cx="11408388" cy="757881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cap="none" dirty="0" smtClean="0"/>
              <a:t>Карташова Т. В. </a:t>
            </a:r>
            <a:r>
              <a:rPr lang="ru-RU" cap="none" dirty="0"/>
              <a:t>и</a:t>
            </a:r>
            <a:r>
              <a:rPr lang="ru-RU" cap="none" dirty="0" smtClean="0"/>
              <a:t> Шульга А. </a:t>
            </a:r>
            <a:r>
              <a:rPr lang="ru-RU" cap="none" dirty="0"/>
              <a:t>В</a:t>
            </a:r>
            <a:r>
              <a:rPr lang="ru-RU" cap="none" dirty="0" smtClean="0"/>
              <a:t>., </a:t>
            </a:r>
            <a:r>
              <a:rPr lang="ru-RU" cap="none" dirty="0"/>
              <a:t>Республика Беларусь, Витебская область, Полоцкий </a:t>
            </a:r>
            <a:r>
              <a:rPr lang="ru-RU" cap="none" dirty="0" smtClean="0"/>
              <a:t>район. Посадка лиственницы сибирской, 2021 год</a:t>
            </a: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88" y="1706702"/>
            <a:ext cx="5928632" cy="3334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265"/>
          <a:stretch/>
        </p:blipFill>
        <p:spPr>
          <a:xfrm>
            <a:off x="183977" y="1706702"/>
            <a:ext cx="5497900" cy="33348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395916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947" y="265670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Примеры посадок в странах СНГ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194" y="5590902"/>
            <a:ext cx="11408388" cy="743995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cap="none" dirty="0" smtClean="0"/>
              <a:t>Шумилин В. </a:t>
            </a:r>
            <a:r>
              <a:rPr lang="ru-RU" cap="none" dirty="0"/>
              <a:t>С</a:t>
            </a:r>
            <a:r>
              <a:rPr lang="ru-RU" cap="none" dirty="0" smtClean="0"/>
              <a:t>., </a:t>
            </a:r>
            <a:r>
              <a:rPr lang="ru-RU" cap="none" dirty="0"/>
              <a:t>Казахстан, </a:t>
            </a:r>
            <a:r>
              <a:rPr lang="ru-RU" cap="none" dirty="0" err="1"/>
              <a:t>Алматинская</a:t>
            </a:r>
            <a:r>
              <a:rPr lang="ru-RU" cap="none" dirty="0"/>
              <a:t> </a:t>
            </a:r>
            <a:r>
              <a:rPr lang="ru-RU" cap="none" dirty="0" smtClean="0"/>
              <a:t>обл., </a:t>
            </a:r>
            <a:r>
              <a:rPr lang="ru-RU" cap="none" dirty="0"/>
              <a:t>г</a:t>
            </a:r>
            <a:r>
              <a:rPr lang="ru-RU" cap="none" dirty="0" smtClean="0"/>
              <a:t>. Текели. </a:t>
            </a:r>
          </a:p>
          <a:p>
            <a:pPr marL="0" lvl="0" indent="0">
              <a:buNone/>
            </a:pPr>
            <a:r>
              <a:rPr lang="ru-RU" cap="none" dirty="0" smtClean="0"/>
              <a:t>Посадка: Кедра, Дуба, Пихты, Лиственницы и Каштана, 2020 год</a:t>
            </a: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39" y="1838506"/>
            <a:ext cx="5577150" cy="3137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553"/>
          <a:stretch/>
        </p:blipFill>
        <p:spPr>
          <a:xfrm>
            <a:off x="282830" y="1828538"/>
            <a:ext cx="5228284" cy="3147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875118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52849" y="126828"/>
            <a:ext cx="10396882" cy="90136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Автотранспорт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5971" y="985459"/>
            <a:ext cx="11590637" cy="834576"/>
          </a:xfrm>
        </p:spPr>
        <p:txBody>
          <a:bodyPr>
            <a:noAutofit/>
          </a:bodyPr>
          <a:lstStyle/>
          <a:p>
            <a:r>
              <a:rPr lang="ru-RU" sz="2400" cap="none" dirty="0" smtClean="0"/>
              <a:t>Для увеличения эффективности работы в 2019 году была приобретена </a:t>
            </a:r>
            <a:r>
              <a:rPr lang="ru-RU" sz="2400" cap="none" dirty="0" err="1"/>
              <a:t>ГАЗель</a:t>
            </a:r>
            <a:r>
              <a:rPr lang="ru-RU" sz="2400" cap="none" dirty="0"/>
              <a:t> </a:t>
            </a:r>
            <a:r>
              <a:rPr lang="en-US" sz="2400" cap="none" dirty="0"/>
              <a:t>Next</a:t>
            </a:r>
            <a:r>
              <a:rPr lang="ru-RU" sz="2400" cap="none" dirty="0" smtClean="0"/>
              <a:t>, что позволило оперативно доставлять саженцы в ближайшие населенные пункты и на места посадок.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46" y="2429223"/>
            <a:ext cx="2647460" cy="352994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69" y="2429223"/>
            <a:ext cx="4700573" cy="3525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2" y="2429223"/>
            <a:ext cx="2647461" cy="35299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788647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56518" y="92676"/>
            <a:ext cx="6260757" cy="9205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Автотранспорт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98853" y="914401"/>
            <a:ext cx="11549449" cy="1482810"/>
          </a:xfrm>
        </p:spPr>
        <p:txBody>
          <a:bodyPr>
            <a:noAutofit/>
          </a:bodyPr>
          <a:lstStyle/>
          <a:p>
            <a:r>
              <a:rPr lang="ru-RU" sz="2400" cap="none" dirty="0"/>
              <a:t>Для </a:t>
            </a:r>
            <a:r>
              <a:rPr lang="ru-RU" sz="2400" cap="none" dirty="0" smtClean="0"/>
              <a:t>организации всероссийского мониторинга приживаемости деревьев в 2021 </a:t>
            </a:r>
            <a:r>
              <a:rPr lang="ru-RU" sz="2400" cap="none" dirty="0"/>
              <a:t>году была </a:t>
            </a:r>
            <a:r>
              <a:rPr lang="ru-RU" sz="2400" cap="none" dirty="0" smtClean="0"/>
              <a:t>приобретена </a:t>
            </a:r>
            <a:r>
              <a:rPr lang="en-US" sz="2400" cap="none" dirty="0" err="1"/>
              <a:t>Lada</a:t>
            </a:r>
            <a:r>
              <a:rPr lang="en-US" sz="2400" cap="none" dirty="0"/>
              <a:t> </a:t>
            </a:r>
            <a:r>
              <a:rPr lang="en-US" sz="2400" cap="none" dirty="0" err="1"/>
              <a:t>Niva</a:t>
            </a:r>
            <a:r>
              <a:rPr lang="en-US" sz="2400" cap="none" dirty="0"/>
              <a:t> Travel</a:t>
            </a:r>
            <a:r>
              <a:rPr lang="ru-RU" sz="2400" cap="none" dirty="0" smtClean="0"/>
              <a:t>, что позволило исследовать отдалённые и труднодоступные места.</a:t>
            </a:r>
            <a:endParaRPr lang="ru-RU" sz="2400" cap="none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30" y="2305223"/>
            <a:ext cx="4257132" cy="319284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39" y="2204996"/>
            <a:ext cx="4390768" cy="3293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929451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11" y="180304"/>
            <a:ext cx="11368216" cy="1663636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Заявку на саженцы можно оформить на нашем сайте </a:t>
            </a:r>
            <a:r>
              <a:rPr lang="ru-RU" sz="4400" u="sng" dirty="0">
                <a:solidFill>
                  <a:schemeClr val="accent2">
                    <a:lumMod val="75000"/>
                  </a:schemeClr>
                </a:solidFill>
              </a:rPr>
              <a:t>лес35.рф</a:t>
            </a:r>
            <a:br>
              <a:rPr lang="ru-RU" sz="4400" u="sng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20" y="1314488"/>
            <a:ext cx="7298598" cy="4105461"/>
          </a:xfrm>
        </p:spPr>
      </p:pic>
    </p:spTree>
    <p:extLst>
      <p:ext uri="{BB962C8B-B14F-4D97-AF65-F5344CB8AC3E}">
        <p14:creationId xmlns="" xmlns:p14="http://schemas.microsoft.com/office/powerpoint/2010/main" val="132797477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947" y="265670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мониторинг приживаемости лесных культур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044" y="1417635"/>
            <a:ext cx="5960524" cy="4208808"/>
          </a:xfrm>
        </p:spPr>
        <p:txBody>
          <a:bodyPr>
            <a:normAutofit/>
          </a:bodyPr>
          <a:lstStyle/>
          <a:p>
            <a:pPr lvl="0"/>
            <a:r>
              <a:rPr lang="ru-RU" cap="none" dirty="0"/>
              <a:t>В течении 2020 и 2021 года АНО "РОДНОЙ </a:t>
            </a:r>
            <a:r>
              <a:rPr lang="ru-RU" cap="none" dirty="0" smtClean="0"/>
              <a:t>ЛЕС" организовал </a:t>
            </a:r>
            <a:r>
              <a:rPr lang="ru-RU" cap="none" dirty="0"/>
              <a:t>и </a:t>
            </a:r>
            <a:r>
              <a:rPr lang="ru-RU" cap="none" dirty="0" smtClean="0"/>
              <a:t>провёл </a:t>
            </a:r>
            <a:r>
              <a:rPr lang="ru-RU" cap="none" dirty="0"/>
              <a:t>мониторинг приживаемости лесных культур. </a:t>
            </a:r>
          </a:p>
          <a:p>
            <a:pPr lvl="0"/>
            <a:r>
              <a:rPr lang="ru-RU" cap="none" dirty="0" smtClean="0"/>
              <a:t>Всего исследовано </a:t>
            </a:r>
            <a:r>
              <a:rPr lang="ru-RU" cap="none" dirty="0"/>
              <a:t>683 </a:t>
            </a:r>
            <a:r>
              <a:rPr lang="ru-RU" cap="none" dirty="0" smtClean="0"/>
              <a:t>места высадки </a:t>
            </a:r>
            <a:r>
              <a:rPr lang="ru-RU" cap="none" dirty="0"/>
              <a:t>сеянцев и </a:t>
            </a:r>
            <a:r>
              <a:rPr lang="ru-RU" cap="none" dirty="0" smtClean="0"/>
              <a:t>саженцев.</a:t>
            </a:r>
          </a:p>
          <a:p>
            <a:r>
              <a:rPr lang="ru-RU" cap="none" dirty="0"/>
              <a:t>На территории Вологодской области с 2020 по 2021 год проверено 176 мест</a:t>
            </a:r>
            <a:r>
              <a:rPr lang="ru-RU" cap="none" dirty="0" smtClean="0"/>
              <a:t>.</a:t>
            </a:r>
          </a:p>
          <a:p>
            <a:r>
              <a:rPr lang="ru-RU" cap="none" dirty="0" smtClean="0"/>
              <a:t>Обследованы </a:t>
            </a:r>
            <a:r>
              <a:rPr lang="ru-RU" cap="none" dirty="0"/>
              <a:t>14 </a:t>
            </a:r>
            <a:r>
              <a:rPr lang="ru-RU" cap="none" dirty="0" smtClean="0"/>
              <a:t>областей, </a:t>
            </a:r>
            <a:r>
              <a:rPr lang="ru-RU" cap="none" dirty="0"/>
              <a:t>4 края, 6 </a:t>
            </a:r>
            <a:r>
              <a:rPr lang="ru-RU" cap="none" dirty="0" smtClean="0"/>
              <a:t>республик Российской Федерации</a:t>
            </a: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8" y="1468098"/>
            <a:ext cx="5360161" cy="4034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412463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107761"/>
            <a:ext cx="10394707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мониторинг приживаемости лесных культур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4" y="1766499"/>
            <a:ext cx="5007891" cy="3755918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0" y="1265902"/>
            <a:ext cx="11598876" cy="505233"/>
          </a:xfrm>
        </p:spPr>
        <p:txBody>
          <a:bodyPr/>
          <a:lstStyle/>
          <a:p>
            <a:pPr algn="ctr"/>
            <a:r>
              <a:rPr lang="ru-RU" cap="none" dirty="0" smtClean="0">
                <a:solidFill>
                  <a:schemeClr val="tx1"/>
                </a:solidFill>
              </a:rPr>
              <a:t>Пример неудачной посадки</a:t>
            </a:r>
            <a:endParaRPr lang="ru-RU" cap="none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89" y="1771136"/>
            <a:ext cx="5001706" cy="3751280"/>
          </a:xfrm>
          <a:prstGeom prst="rect">
            <a:avLst/>
          </a:prstGeom>
        </p:spPr>
      </p:pic>
      <p:sp>
        <p:nvSpPr>
          <p:cNvPr id="7" name="Текст 5"/>
          <p:cNvSpPr>
            <a:spLocks noGrp="1"/>
          </p:cNvSpPr>
          <p:nvPr>
            <p:ph type="body" sz="quarter" idx="3"/>
          </p:nvPr>
        </p:nvSpPr>
        <p:spPr>
          <a:xfrm>
            <a:off x="259492" y="5626443"/>
            <a:ext cx="11075773" cy="708454"/>
          </a:xfrm>
        </p:spPr>
        <p:txBody>
          <a:bodyPr/>
          <a:lstStyle/>
          <a:p>
            <a:r>
              <a:rPr lang="ru-RU" sz="2000" cap="none" dirty="0">
                <a:solidFill>
                  <a:schemeClr val="tx1"/>
                </a:solidFill>
              </a:rPr>
              <a:t>Сажали маленькие </a:t>
            </a:r>
            <a:r>
              <a:rPr lang="ru-RU" sz="2000" cap="none" dirty="0" smtClean="0">
                <a:solidFill>
                  <a:schemeClr val="tx1"/>
                </a:solidFill>
              </a:rPr>
              <a:t>сеянцы </a:t>
            </a:r>
            <a:r>
              <a:rPr lang="ru-RU" sz="2000" cap="none" dirty="0">
                <a:solidFill>
                  <a:schemeClr val="tx1"/>
                </a:solidFill>
              </a:rPr>
              <a:t>для </a:t>
            </a:r>
            <a:r>
              <a:rPr lang="ru-RU" sz="2000" cap="none" dirty="0" smtClean="0">
                <a:solidFill>
                  <a:schemeClr val="tx1"/>
                </a:solidFill>
              </a:rPr>
              <a:t>укрепления оврага. </a:t>
            </a:r>
            <a:r>
              <a:rPr lang="ru-RU" sz="2000" cap="none" dirty="0">
                <a:solidFill>
                  <a:schemeClr val="tx1"/>
                </a:solidFill>
              </a:rPr>
              <a:t>Скорее всего саженцы по весне смыло </a:t>
            </a:r>
            <a:r>
              <a:rPr lang="ru-RU" sz="2000" cap="none" dirty="0" smtClean="0">
                <a:solidFill>
                  <a:schemeClr val="tx1"/>
                </a:solidFill>
              </a:rPr>
              <a:t>вместе с </a:t>
            </a:r>
            <a:r>
              <a:rPr lang="ru-RU" sz="2000" cap="none" dirty="0">
                <a:solidFill>
                  <a:schemeClr val="tx1"/>
                </a:solidFill>
              </a:rPr>
              <a:t>грунтом. Самарская область, 200 метров от села  </a:t>
            </a:r>
            <a:r>
              <a:rPr lang="ru-RU" sz="2000" cap="none" dirty="0" smtClean="0">
                <a:solidFill>
                  <a:schemeClr val="tx1"/>
                </a:solidFill>
              </a:rPr>
              <a:t>Ново-</a:t>
            </a:r>
            <a:r>
              <a:rPr lang="ru-RU" sz="2000" cap="none" dirty="0" err="1" smtClean="0">
                <a:solidFill>
                  <a:schemeClr val="tx1"/>
                </a:solidFill>
              </a:rPr>
              <a:t>Ерёмкино</a:t>
            </a:r>
            <a:r>
              <a:rPr lang="ru-RU" sz="2000" cap="none" dirty="0" smtClean="0">
                <a:solidFill>
                  <a:schemeClr val="tx1"/>
                </a:solidFill>
              </a:rPr>
              <a:t>, 2017 год</a:t>
            </a:r>
            <a:endParaRPr lang="ru-RU" sz="20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23496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947" y="265670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мониторинг приживаемости лесных культур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194" y="5577016"/>
            <a:ext cx="11408388" cy="757881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cap="none" dirty="0" smtClean="0"/>
              <a:t>Мерзлякова О. В., дорога </a:t>
            </a:r>
            <a:r>
              <a:rPr lang="ru-RU" cap="none" dirty="0"/>
              <a:t>на </a:t>
            </a:r>
            <a:r>
              <a:rPr lang="ru-RU" cap="none" dirty="0" smtClean="0"/>
              <a:t>Ульяновск 2 км от села </a:t>
            </a:r>
            <a:r>
              <a:rPr lang="ru-RU" cap="none" dirty="0"/>
              <a:t>Троицкий </a:t>
            </a:r>
            <a:r>
              <a:rPr lang="ru-RU" cap="none" dirty="0" err="1"/>
              <a:t>Сунгур</a:t>
            </a:r>
            <a:r>
              <a:rPr lang="ru-RU" cap="none" dirty="0"/>
              <a:t>, </a:t>
            </a:r>
            <a:r>
              <a:rPr lang="ru-RU" cap="none" dirty="0" smtClean="0"/>
              <a:t>Ульяновская область. </a:t>
            </a:r>
          </a:p>
          <a:p>
            <a:pPr marL="0" lvl="0" indent="0">
              <a:buNone/>
            </a:pPr>
            <a:r>
              <a:rPr lang="ru-RU" cap="none" dirty="0" smtClean="0"/>
              <a:t>2019 год. Приживаемость липы составила 88%</a:t>
            </a: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3" y="1845657"/>
            <a:ext cx="4860325" cy="3645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84" y="1861594"/>
            <a:ext cx="2745502" cy="3660670"/>
          </a:xfrm>
          <a:prstGeom prst="rect">
            <a:avLst/>
          </a:prstGeom>
        </p:spPr>
      </p:pic>
      <p:sp>
        <p:nvSpPr>
          <p:cNvPr id="6" name="Текст 5"/>
          <p:cNvSpPr txBox="1">
            <a:spLocks/>
          </p:cNvSpPr>
          <p:nvPr/>
        </p:nvSpPr>
        <p:spPr>
          <a:xfrm>
            <a:off x="0" y="1334530"/>
            <a:ext cx="11598876" cy="5111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cap="none" dirty="0" smtClean="0"/>
              <a:t>Пример удачной посадки</a:t>
            </a:r>
            <a:endParaRPr lang="ru-RU" sz="2600" cap="none" dirty="0"/>
          </a:p>
        </p:txBody>
      </p:sp>
    </p:spTree>
    <p:extLst>
      <p:ext uri="{BB962C8B-B14F-4D97-AF65-F5344CB8AC3E}">
        <p14:creationId xmlns="" xmlns:p14="http://schemas.microsoft.com/office/powerpoint/2010/main" val="73130916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947" y="265670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мониторинг приживаемости лесных культур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194" y="5577016"/>
            <a:ext cx="11408388" cy="757881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ru-RU" cap="none" dirty="0" err="1"/>
              <a:t>Прямчук</a:t>
            </a:r>
            <a:r>
              <a:rPr lang="ru-RU" cap="none" dirty="0"/>
              <a:t> </a:t>
            </a:r>
            <a:r>
              <a:rPr lang="ru-RU" cap="none" dirty="0" smtClean="0"/>
              <a:t>А. Л., дорога </a:t>
            </a:r>
            <a:r>
              <a:rPr lang="ru-RU" cap="none" dirty="0"/>
              <a:t>на </a:t>
            </a:r>
            <a:r>
              <a:rPr lang="ru-RU" cap="none" dirty="0" smtClean="0"/>
              <a:t>Волгоград, </a:t>
            </a:r>
            <a:r>
              <a:rPr lang="ru-RU" cap="none" dirty="0" err="1"/>
              <a:t>Киквидзенский</a:t>
            </a:r>
            <a:r>
              <a:rPr lang="ru-RU" cap="none" dirty="0"/>
              <a:t> район, Волгоградская область. </a:t>
            </a:r>
            <a:endParaRPr lang="ru-RU" cap="none" dirty="0" smtClean="0"/>
          </a:p>
          <a:p>
            <a:pPr marL="0" lvl="0" indent="0">
              <a:buNone/>
            </a:pPr>
            <a:r>
              <a:rPr lang="ru-RU" cap="none" dirty="0" smtClean="0"/>
              <a:t>2021 год. Приживаемость: сосны обыкновенной – 90%. Яблони – 95% и груши -  99% (высажены на </a:t>
            </a:r>
            <a:r>
              <a:rPr lang="ru-RU" cap="none" dirty="0" err="1" smtClean="0"/>
              <a:t>доращивание</a:t>
            </a:r>
            <a:r>
              <a:rPr lang="ru-RU" cap="none" dirty="0" smtClean="0"/>
              <a:t>).</a:t>
            </a: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5" y="1845657"/>
            <a:ext cx="4860325" cy="3645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34" y="1818340"/>
            <a:ext cx="4896748" cy="3672560"/>
          </a:xfrm>
          <a:prstGeom prst="rect">
            <a:avLst/>
          </a:prstGeom>
        </p:spPr>
      </p:pic>
      <p:sp>
        <p:nvSpPr>
          <p:cNvPr id="6" name="Текст 5"/>
          <p:cNvSpPr txBox="1">
            <a:spLocks/>
          </p:cNvSpPr>
          <p:nvPr/>
        </p:nvSpPr>
        <p:spPr>
          <a:xfrm>
            <a:off x="0" y="1334530"/>
            <a:ext cx="11598876" cy="5111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cap="none" dirty="0" smtClean="0"/>
              <a:t>Пример удачной посадки</a:t>
            </a:r>
            <a:endParaRPr lang="ru-RU" sz="2600" cap="none" dirty="0"/>
          </a:p>
        </p:txBody>
      </p:sp>
    </p:spTree>
    <p:extLst>
      <p:ext uri="{BB962C8B-B14F-4D97-AF65-F5344CB8AC3E}">
        <p14:creationId xmlns="" xmlns:p14="http://schemas.microsoft.com/office/powerpoint/2010/main" val="290345074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Рисунок 7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="" xmlns:p14="http://schemas.microsoft.com/office/powerpoint/2010/main" val="1496689724"/>
              </p:ext>
            </p:extLst>
          </p:nvPr>
        </p:nvGraphicFramePr>
        <p:xfrm>
          <a:off x="1392194" y="1112837"/>
          <a:ext cx="8751459" cy="4241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63380" y="172995"/>
            <a:ext cx="10396882" cy="8739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4900" dirty="0" smtClean="0"/>
              <a:t>Статистический анализ</a:t>
            </a:r>
            <a:endParaRPr lang="ru-RU" sz="4900" dirty="0"/>
          </a:p>
        </p:txBody>
      </p:sp>
    </p:spTree>
    <p:extLst>
      <p:ext uri="{BB962C8B-B14F-4D97-AF65-F5344CB8AC3E}">
        <p14:creationId xmlns="" xmlns:p14="http://schemas.microsoft.com/office/powerpoint/2010/main" val="404593189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761"/>
            <a:ext cx="11913326" cy="101564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мониторинг приживаемости лесных культур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6517" y="930876"/>
            <a:ext cx="7833569" cy="4646964"/>
          </a:xfrm>
        </p:spPr>
        <p:txBody>
          <a:bodyPr/>
          <a:lstStyle/>
          <a:p>
            <a:r>
              <a:rPr lang="ru-RU" sz="2400" cap="none" dirty="0" smtClean="0">
                <a:solidFill>
                  <a:schemeClr val="tx1"/>
                </a:solidFill>
              </a:rPr>
              <a:t>Причины </a:t>
            </a:r>
            <a:r>
              <a:rPr lang="ru-RU" sz="2400" cap="none" dirty="0">
                <a:solidFill>
                  <a:schemeClr val="tx1"/>
                </a:solidFill>
              </a:rPr>
              <a:t>увеличения приживаемости: </a:t>
            </a:r>
            <a:endParaRPr lang="ru-RU" sz="2400" cap="none" dirty="0" smtClean="0">
              <a:solidFill>
                <a:schemeClr val="tx1"/>
              </a:solidFill>
            </a:endParaRPr>
          </a:p>
          <a:p>
            <a:r>
              <a:rPr lang="ru-RU" sz="2400" cap="none" dirty="0" smtClean="0">
                <a:solidFill>
                  <a:schemeClr val="tx1"/>
                </a:solidFill>
              </a:rPr>
              <a:t>1. Контроль </a:t>
            </a:r>
            <a:r>
              <a:rPr lang="ru-RU" sz="2400" cap="none" dirty="0">
                <a:solidFill>
                  <a:schemeClr val="tx1"/>
                </a:solidFill>
              </a:rPr>
              <a:t>качества посадочного материала в </a:t>
            </a:r>
            <a:r>
              <a:rPr lang="ru-RU" sz="2400" cap="none" dirty="0" smtClean="0">
                <a:solidFill>
                  <a:schemeClr val="tx1"/>
                </a:solidFill>
              </a:rPr>
              <a:t>питомниках</a:t>
            </a:r>
          </a:p>
          <a:p>
            <a:r>
              <a:rPr lang="ru-RU" sz="2400" cap="none" dirty="0" smtClean="0">
                <a:solidFill>
                  <a:schemeClr val="tx1"/>
                </a:solidFill>
              </a:rPr>
              <a:t>2</a:t>
            </a:r>
            <a:r>
              <a:rPr lang="ru-RU" sz="2400" cap="none" dirty="0">
                <a:solidFill>
                  <a:schemeClr val="tx1"/>
                </a:solidFill>
              </a:rPr>
              <a:t>. Улучшение </a:t>
            </a:r>
            <a:r>
              <a:rPr lang="ru-RU" sz="2400" cap="none" dirty="0" smtClean="0">
                <a:solidFill>
                  <a:schemeClr val="tx1"/>
                </a:solidFill>
              </a:rPr>
              <a:t>способа </a:t>
            </a:r>
            <a:r>
              <a:rPr lang="ru-RU" sz="2400" cap="none" dirty="0">
                <a:solidFill>
                  <a:schemeClr val="tx1"/>
                </a:solidFill>
              </a:rPr>
              <a:t>упаковки сеянцев </a:t>
            </a:r>
            <a:endParaRPr lang="ru-RU" sz="2400" cap="none" dirty="0" smtClean="0">
              <a:solidFill>
                <a:schemeClr val="tx1"/>
              </a:solidFill>
            </a:endParaRPr>
          </a:p>
          <a:p>
            <a:r>
              <a:rPr lang="ru-RU" sz="2400" cap="none" dirty="0" smtClean="0">
                <a:solidFill>
                  <a:schemeClr val="tx1"/>
                </a:solidFill>
              </a:rPr>
              <a:t>3</a:t>
            </a:r>
            <a:r>
              <a:rPr lang="ru-RU" sz="2400" cap="none" dirty="0">
                <a:solidFill>
                  <a:schemeClr val="tx1"/>
                </a:solidFill>
              </a:rPr>
              <a:t>. Разработка эффективной логистики </a:t>
            </a:r>
            <a:endParaRPr lang="ru-RU" sz="2400" cap="none" dirty="0" smtClean="0">
              <a:solidFill>
                <a:schemeClr val="tx1"/>
              </a:solidFill>
            </a:endParaRPr>
          </a:p>
          <a:p>
            <a:r>
              <a:rPr lang="ru-RU" sz="2400" cap="none" dirty="0" smtClean="0">
                <a:solidFill>
                  <a:schemeClr val="tx1"/>
                </a:solidFill>
              </a:rPr>
              <a:t>4</a:t>
            </a:r>
            <a:r>
              <a:rPr lang="ru-RU" sz="2400" cap="none" dirty="0">
                <a:solidFill>
                  <a:schemeClr val="tx1"/>
                </a:solidFill>
              </a:rPr>
              <a:t>. Сокращение сроков выдачи сеянцев и саженцев </a:t>
            </a:r>
            <a:endParaRPr lang="ru-RU" sz="2400" cap="none" dirty="0" smtClean="0">
              <a:solidFill>
                <a:schemeClr val="tx1"/>
              </a:solidFill>
            </a:endParaRPr>
          </a:p>
          <a:p>
            <a:r>
              <a:rPr lang="ru-RU" sz="2400" cap="none" dirty="0" smtClean="0">
                <a:solidFill>
                  <a:schemeClr val="tx1"/>
                </a:solidFill>
              </a:rPr>
              <a:t>5</a:t>
            </a:r>
            <a:r>
              <a:rPr lang="ru-RU" sz="2400" cap="none" dirty="0">
                <a:solidFill>
                  <a:schemeClr val="tx1"/>
                </a:solidFill>
              </a:rPr>
              <a:t>. Внедрение мониторинга приживаемости </a:t>
            </a:r>
            <a:endParaRPr lang="ru-RU" sz="2400" cap="none" dirty="0" smtClean="0">
              <a:solidFill>
                <a:schemeClr val="tx1"/>
              </a:solidFill>
            </a:endParaRPr>
          </a:p>
          <a:p>
            <a:r>
              <a:rPr lang="ru-RU" sz="2400" cap="none" dirty="0" smtClean="0">
                <a:solidFill>
                  <a:schemeClr val="tx1"/>
                </a:solidFill>
              </a:rPr>
              <a:t>6</a:t>
            </a:r>
            <a:r>
              <a:rPr lang="ru-RU" sz="2400" cap="none" dirty="0">
                <a:solidFill>
                  <a:schemeClr val="tx1"/>
                </a:solidFill>
              </a:rPr>
              <a:t>. Разработка рекомендаций по выбору места и посадки сеянцев и саженцев, запись </a:t>
            </a:r>
            <a:r>
              <a:rPr lang="ru-RU" sz="2400" cap="none" dirty="0" smtClean="0">
                <a:solidFill>
                  <a:schemeClr val="tx1"/>
                </a:solidFill>
              </a:rPr>
              <a:t>видеороликов</a:t>
            </a:r>
            <a:r>
              <a:rPr lang="ru-RU" sz="2400" cap="none" dirty="0">
                <a:solidFill>
                  <a:schemeClr val="tx1"/>
                </a:solidFill>
              </a:rPr>
              <a:t>, проведение онлайн </a:t>
            </a:r>
            <a:r>
              <a:rPr lang="ru-RU" sz="2400" cap="none" dirty="0" smtClean="0">
                <a:solidFill>
                  <a:schemeClr val="tx1"/>
                </a:solidFill>
              </a:rPr>
              <a:t>трансляций, телефонное и онлайн консультирование…</a:t>
            </a:r>
            <a:endParaRPr lang="ru-RU" sz="2400" cap="none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32" y="1294202"/>
            <a:ext cx="3139826" cy="42004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003152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107761"/>
            <a:ext cx="10394707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мониторинг приживаемости лесных культур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6517" y="1928922"/>
            <a:ext cx="2929939" cy="2503034"/>
          </a:xfrm>
        </p:spPr>
        <p:txBody>
          <a:bodyPr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cap="none" dirty="0" smtClean="0">
                <a:solidFill>
                  <a:schemeClr val="tx1"/>
                </a:solidFill>
              </a:rPr>
              <a:t>Полная </a:t>
            </a:r>
          </a:p>
          <a:p>
            <a:r>
              <a:rPr lang="ru-RU" cap="none" dirty="0" smtClean="0">
                <a:solidFill>
                  <a:schemeClr val="tx1"/>
                </a:solidFill>
              </a:rPr>
              <a:t>информация </a:t>
            </a:r>
            <a:r>
              <a:rPr lang="ru-RU" cap="none" dirty="0">
                <a:solidFill>
                  <a:schemeClr val="tx1"/>
                </a:solidFill>
              </a:rPr>
              <a:t>по </a:t>
            </a:r>
            <a:endParaRPr lang="ru-RU" cap="none" dirty="0" smtClean="0">
              <a:solidFill>
                <a:schemeClr val="tx1"/>
              </a:solidFill>
            </a:endParaRPr>
          </a:p>
          <a:p>
            <a:r>
              <a:rPr lang="ru-RU" cap="none" dirty="0" smtClean="0">
                <a:solidFill>
                  <a:schemeClr val="tx1"/>
                </a:solidFill>
              </a:rPr>
              <a:t>мониторингу </a:t>
            </a:r>
          </a:p>
          <a:p>
            <a:r>
              <a:rPr lang="ru-RU" cap="none" dirty="0" smtClean="0">
                <a:solidFill>
                  <a:schemeClr val="tx1"/>
                </a:solidFill>
              </a:rPr>
              <a:t>представлена на</a:t>
            </a:r>
          </a:p>
          <a:p>
            <a:r>
              <a:rPr lang="ru-RU" cap="none" dirty="0" smtClean="0">
                <a:solidFill>
                  <a:schemeClr val="tx1"/>
                </a:solidFill>
              </a:rPr>
              <a:t>сайте лес35.рф</a:t>
            </a:r>
            <a:endParaRPr lang="ru-RU" cap="none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56" y="1434652"/>
            <a:ext cx="3939542" cy="413952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66" y="1434652"/>
            <a:ext cx="4512991" cy="4139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680308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18" y="115330"/>
            <a:ext cx="11518671" cy="3015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/>
              <a:t>Родной лес активно взаимодействует с населением, </a:t>
            </a:r>
            <a:r>
              <a:rPr lang="ru-RU" sz="4400" dirty="0" smtClean="0"/>
              <a:t>организациями и </a:t>
            </a:r>
            <a:r>
              <a:rPr lang="ru-RU" sz="4400" dirty="0"/>
              <a:t>органами власти По всей России и странам СНГ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41" t="2927" r="8482" b="5325"/>
          <a:stretch/>
        </p:blipFill>
        <p:spPr>
          <a:xfrm>
            <a:off x="1839525" y="2425073"/>
            <a:ext cx="1705234" cy="308919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50" r="19367" b="5513"/>
          <a:stretch/>
        </p:blipFill>
        <p:spPr>
          <a:xfrm rot="5400000">
            <a:off x="6221627" y="1505584"/>
            <a:ext cx="3066419" cy="4950942"/>
          </a:xfrm>
        </p:spPr>
      </p:pic>
    </p:spTree>
    <p:extLst>
      <p:ext uri="{BB962C8B-B14F-4D97-AF65-F5344CB8AC3E}">
        <p14:creationId xmlns="" xmlns:p14="http://schemas.microsoft.com/office/powerpoint/2010/main" val="2386893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ПОЛОЖИТЕЛЬНЫЙ ВИРУС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Благодаря нашей деятельности в </a:t>
            </a:r>
            <a:r>
              <a:rPr lang="ru-RU" dirty="0" err="1" smtClean="0"/>
              <a:t>россии</a:t>
            </a:r>
            <a:r>
              <a:rPr lang="ru-RU" dirty="0" smtClean="0"/>
              <a:t> появились питомники с выдачей саженцев в дар</a:t>
            </a:r>
          </a:p>
          <a:p>
            <a:r>
              <a:rPr lang="ru-RU" dirty="0" smtClean="0"/>
              <a:t>НАПРИМЕР, ИВАН САНЖАРОВ (Г.КАЛИНИНГРАД), АННА ГОЛОВИНА (Г.ЯРОСЛАВЛЬ), ДМИТРИЙ БАНДУРИН (Г.САНКТ-ПЕТЕРБУРГ)…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https://sun9-87.userapi.com/impg/jwRhfwHQJMJffqXbDX-RzuoqE2xRieoHdMEPDQ/YjQImv_1xZw.jpg?size=1280x720&amp;quality=95&amp;sign=2ecadfbe5e6d714284578e1584597eef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2001" y="1986506"/>
            <a:ext cx="6399999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990" y="273908"/>
            <a:ext cx="10394707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в выставках и форумах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8194" y="1582681"/>
            <a:ext cx="10650466" cy="56447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cap="none" dirty="0" smtClean="0">
                <a:solidFill>
                  <a:schemeClr val="tx1"/>
                </a:solidFill>
              </a:rPr>
              <a:t>Каждый год на Новый год мы дарим живые ели и кедровый орех</a:t>
            </a:r>
            <a:endParaRPr lang="ru-RU" cap="none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6" y="2215410"/>
            <a:ext cx="5683400" cy="3196913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06" y="2215409"/>
            <a:ext cx="4795371" cy="3196913"/>
          </a:xfrm>
        </p:spPr>
      </p:pic>
    </p:spTree>
    <p:extLst>
      <p:ext uri="{BB962C8B-B14F-4D97-AF65-F5344CB8AC3E}">
        <p14:creationId xmlns="" xmlns:p14="http://schemas.microsoft.com/office/powerpoint/2010/main" val="2469423014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79854"/>
            <a:ext cx="1164605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 сайте есть необходимые инструкции и форма отчета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1942608"/>
            <a:ext cx="3804378" cy="355202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79" y="2153432"/>
            <a:ext cx="7580174" cy="3130379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ОБЩЕРОССИЙСКИЙ ФОРУМ «СООБЩЕСТВО», 6 ОКТЯБРЯ 2023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19.userapi.com/impf/JBDyKieFGU1HT-OEw4_smyPQvGB3Pns8rMijFA/hpV0HwydQn8.jpg?size=807x1080&amp;quality=95&amp;sign=6512b78085ae5328498f33638903b04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473" y="2102219"/>
            <a:ext cx="3306082" cy="4424496"/>
          </a:xfrm>
          <a:prstGeom prst="rect">
            <a:avLst/>
          </a:prstGeom>
          <a:noFill/>
        </p:spPr>
      </p:pic>
      <p:pic>
        <p:nvPicPr>
          <p:cNvPr id="1028" name="Picture 4" descr="https://sun9-6.userapi.com/impf/v8Jcpvlu6XLUzHgA0Dq8yvPF5MVJQSavdzqkcQ/CLl-8RlFoNg.jpg?size=1280x957&amp;quality=95&amp;sign=33e993a984974e3749891b8a8c10c254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2157" y="1974985"/>
            <a:ext cx="6062345" cy="45325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3" y="2034749"/>
            <a:ext cx="2476913" cy="35036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72" y="340478"/>
            <a:ext cx="11625551" cy="139770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Родной лес за время работы получил множество Благодарностей и дипломов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54" y="2029904"/>
            <a:ext cx="2480053" cy="350807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99" y="2034748"/>
            <a:ext cx="2476914" cy="350363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23" y="2015371"/>
            <a:ext cx="2490891" cy="3521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081" y="2015371"/>
            <a:ext cx="2489471" cy="3521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190654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66" y="34810"/>
            <a:ext cx="10227830" cy="73589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2880" y="862150"/>
            <a:ext cx="7641771" cy="4545874"/>
          </a:xfrm>
        </p:spPr>
        <p:txBody>
          <a:bodyPr>
            <a:noAutofit/>
          </a:bodyPr>
          <a:lstStyle/>
          <a:p>
            <a:r>
              <a:rPr lang="ru-RU" sz="2100" cap="none" dirty="0" smtClean="0"/>
              <a:t>Высажено 5 895 000 саженцев и 24 800 000 семян</a:t>
            </a:r>
          </a:p>
          <a:p>
            <a:r>
              <a:rPr lang="ru-RU" sz="2100" cap="none" dirty="0" err="1" smtClean="0"/>
              <a:t>Грантовая</a:t>
            </a:r>
            <a:r>
              <a:rPr lang="ru-RU" sz="2100" cap="none" dirty="0" smtClean="0"/>
              <a:t> поддержка более 15,5 млн. рублей</a:t>
            </a:r>
          </a:p>
          <a:p>
            <a:r>
              <a:rPr lang="ru-RU" sz="2100" cap="none" dirty="0" smtClean="0"/>
              <a:t>Охват - 65 регионов России, 3 страны: Казахстан, Беларусь, Молдова</a:t>
            </a:r>
          </a:p>
          <a:p>
            <a:r>
              <a:rPr lang="ru-RU" sz="2100" cap="none" dirty="0" smtClean="0"/>
              <a:t>Более 100 тыс. добровольцев</a:t>
            </a:r>
          </a:p>
          <a:p>
            <a:r>
              <a:rPr lang="ru-RU" sz="2100" cap="none" dirty="0" smtClean="0"/>
              <a:t>В 2018 году проект «РОДНОЙ ЛЕС» признан лучшим экологическим проектом В МИРЕ по мнению фонда ИВ РОШЕ</a:t>
            </a:r>
            <a:endParaRPr lang="ru-RU" sz="2100" cap="none" dirty="0"/>
          </a:p>
          <a:p>
            <a:r>
              <a:rPr lang="ru-RU" sz="2100" cap="none" dirty="0"/>
              <a:t>РОДНОЙ ЛЕС </a:t>
            </a:r>
            <a:r>
              <a:rPr lang="ru-RU" sz="2100" cap="none" dirty="0" smtClean="0"/>
              <a:t>неоднократно </a:t>
            </a:r>
            <a:r>
              <a:rPr lang="ru-RU" sz="2100" cap="none" dirty="0"/>
              <a:t>отмечался на </a:t>
            </a:r>
            <a:r>
              <a:rPr lang="ru-RU" sz="2100" cap="none" dirty="0" smtClean="0"/>
              <a:t>Международном лесном форуме «Российский </a:t>
            </a:r>
            <a:r>
              <a:rPr lang="ru-RU" sz="2100" cap="none" dirty="0"/>
              <a:t>лес</a:t>
            </a:r>
            <a:r>
              <a:rPr lang="ru-RU" sz="2100" cap="none" dirty="0" smtClean="0"/>
              <a:t>»</a:t>
            </a:r>
          </a:p>
          <a:p>
            <a:r>
              <a:rPr lang="ru-RU" sz="2100" cap="none" dirty="0" smtClean="0"/>
              <a:t>Налажено тесное сотрудничество с органами власти…</a:t>
            </a:r>
          </a:p>
        </p:txBody>
      </p:sp>
      <p:pic>
        <p:nvPicPr>
          <p:cNvPr id="5" name="Рисунок 4" descr="2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7231" y="757646"/>
            <a:ext cx="4043220" cy="44152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966457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2994"/>
            <a:ext cx="6522308" cy="1019634"/>
          </a:xfrm>
        </p:spPr>
        <p:txBody>
          <a:bodyPr/>
          <a:lstStyle/>
          <a:p>
            <a:r>
              <a:rPr lang="ru-RU" dirty="0" smtClean="0"/>
              <a:t>Наши контакты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1456" y="1356719"/>
            <a:ext cx="5659395" cy="3969708"/>
          </a:xfrm>
        </p:spPr>
        <p:txBody>
          <a:bodyPr>
            <a:noAutofit/>
          </a:bodyPr>
          <a:lstStyle/>
          <a:p>
            <a:r>
              <a:rPr lang="ru-RU" sz="2400" cap="none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лес35.рф</a:t>
            </a:r>
            <a:endParaRPr lang="en-US" sz="2400" cap="none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cap="none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vk.com/</a:t>
            </a:r>
            <a:r>
              <a:rPr lang="en-US" sz="2400" cap="none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rodnoy_les</a:t>
            </a:r>
            <a:endParaRPr lang="en-US" sz="2400" cap="none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cap="none" dirty="0">
                <a:latin typeface="Arial" panose="020B0604020202020204" pitchFamily="34" charset="0"/>
                <a:cs typeface="Arial" panose="020B0604020202020204" pitchFamily="34" charset="0"/>
              </a:rPr>
              <a:t>8 (8172) </a:t>
            </a:r>
            <a:r>
              <a:rPr lang="ru-RU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50-51-52, 58-52-52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86" y="214183"/>
            <a:ext cx="5276335" cy="52763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186993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752" y="290384"/>
            <a:ext cx="10396882" cy="1151965"/>
          </a:xfrm>
        </p:spPr>
        <p:txBody>
          <a:bodyPr/>
          <a:lstStyle/>
          <a:p>
            <a:r>
              <a:rPr lang="ru-RU" smtClean="0"/>
              <a:t>Благодарим за </a:t>
            </a:r>
            <a:r>
              <a:rPr lang="ru-RU" dirty="0" smtClean="0"/>
              <a:t>внимание!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38" y="1442349"/>
            <a:ext cx="5923910" cy="3932927"/>
          </a:xfrm>
        </p:spPr>
      </p:pic>
    </p:spTree>
    <p:extLst>
      <p:ext uri="{BB962C8B-B14F-4D97-AF65-F5344CB8AC3E}">
        <p14:creationId xmlns="" xmlns:p14="http://schemas.microsoft.com/office/powerpoint/2010/main" val="371095293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10396882" cy="1158140"/>
          </a:xfrm>
        </p:spPr>
        <p:txBody>
          <a:bodyPr/>
          <a:lstStyle/>
          <a:p>
            <a:pPr algn="ctr"/>
            <a:r>
              <a:rPr lang="ru-RU" dirty="0" smtClean="0"/>
              <a:t>КАРТА САЙТА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4531"/>
          <a:stretch/>
        </p:blipFill>
        <p:spPr>
          <a:xfrm>
            <a:off x="5288691" y="1158140"/>
            <a:ext cx="6294700" cy="414276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17545" r="19147"/>
          <a:stretch/>
        </p:blipFill>
        <p:spPr>
          <a:xfrm>
            <a:off x="255373" y="1158140"/>
            <a:ext cx="4662616" cy="4142768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Другая 1">
      <a:dk1>
        <a:srgbClr val="211E14"/>
      </a:dk1>
      <a:lt1>
        <a:sysClr val="window" lastClr="FFFFFF"/>
      </a:lt1>
      <a:dk2>
        <a:srgbClr val="211E14"/>
      </a:dk2>
      <a:lt2>
        <a:srgbClr val="433C29"/>
      </a:lt2>
      <a:accent1>
        <a:srgbClr val="8AB833"/>
      </a:accent1>
      <a:accent2>
        <a:srgbClr val="C0CF3A"/>
      </a:accent2>
      <a:accent3>
        <a:srgbClr val="E5EBB0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Times New Roman/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686B1E04-F35C-4AB5-985D-0C358CA1105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2312</TotalTime>
  <Words>2199</Words>
  <Application>Microsoft Office PowerPoint</Application>
  <PresentationFormat>Произвольный</PresentationFormat>
  <Paragraphs>272</Paragraphs>
  <Slides>84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Главное мероприятие</vt:lpstr>
      <vt:lpstr>Презентация и отчет деятельности автономной некоммерческой организации по возрождению лесов «РОДНОЙ ЛЕС»</vt:lpstr>
      <vt:lpstr>Дата создания и цель:</vt:lpstr>
      <vt:lpstr>Наши адреса</vt:lpstr>
      <vt:lpstr>Лучший способ увековечить себя - посадить дерево, а лучше рощу</vt:lpstr>
      <vt:lpstr>Наш основной проект «РОДНОЙ ЛЕС».  Мы дарим деревья для посадки в лес.</vt:lpstr>
      <vt:lpstr>выдача сеянцев и саженцев в дар</vt:lpstr>
      <vt:lpstr>Заявку на саженцы можно оформить на нашем сайте лес35.рф </vt:lpstr>
      <vt:lpstr>На сайте есть необходимые инструкции и форма отчета</vt:lpstr>
      <vt:lpstr>КАРТА САЙТА</vt:lpstr>
      <vt:lpstr>Планы и отчеты –     в соответствующих разделах</vt:lpstr>
      <vt:lpstr>Анализ деятельности</vt:lpstr>
      <vt:lpstr>Причины Уменьшения количества саженцев к выдаче:</vt:lpstr>
      <vt:lpstr>Всего привлечено средств от юридических и физических лиц</vt:lpstr>
      <vt:lpstr>Финансовая Поддержка  ано «родной лес»</vt:lpstr>
      <vt:lpstr>АНО «РОДНОЙ ЛЕС» ПРИНИМАЕТ АКТИВНОЕ УЧАСТИЕ В КОНКУРСАХ И ГРАНТАХ</vt:lpstr>
      <vt:lpstr>Больше кислорода</vt:lpstr>
      <vt:lpstr>Больше кислорода</vt:lpstr>
      <vt:lpstr>ПОСАДИ ЛЕС</vt:lpstr>
      <vt:lpstr>ПОСАДИ ЛЕС</vt:lpstr>
      <vt:lpstr>ШКОЛЬНЫЙ ПИТОМНИК 35</vt:lpstr>
      <vt:lpstr>Школьный питомник 35</vt:lpstr>
      <vt:lpstr>Премия «Terre de Femmes – Земля Женщин» Фонда Ив Роше</vt:lpstr>
      <vt:lpstr>Сады мечты на севере</vt:lpstr>
      <vt:lpstr>Сады мечты на севере</vt:lpstr>
      <vt:lpstr>Фруктовый сад 35</vt:lpstr>
      <vt:lpstr>Фруктовый сад 35</vt:lpstr>
      <vt:lpstr>Возрождая парк (п. вохтога)</vt:lpstr>
      <vt:lpstr>Возрождая парк (п. вохтога)</vt:lpstr>
      <vt:lpstr>Дерево семьи</vt:lpstr>
      <vt:lpstr>Дерево семьи</vt:lpstr>
      <vt:lpstr>Новые сказки о лесе</vt:lpstr>
      <vt:lpstr>Новые сказки о лесе</vt:lpstr>
      <vt:lpstr>Новые сказки о лесе</vt:lpstr>
      <vt:lpstr>Сказка «Эколяша и лес»</vt:lpstr>
      <vt:lpstr>Празднуем  по-зелёному</vt:lpstr>
      <vt:lpstr>Празднуем  по-зелёному</vt:lpstr>
      <vt:lpstr>Дорога к дому</vt:lpstr>
      <vt:lpstr>Дорога к дому</vt:lpstr>
      <vt:lpstr>Образовательный интенсив «Окно в природу»</vt:lpstr>
      <vt:lpstr>Образовательный интенсив «Окно в природу»</vt:lpstr>
      <vt:lpstr>Пример ландшафтных композиций</vt:lpstr>
      <vt:lpstr>Живая вода</vt:lpstr>
      <vt:lpstr>Живая вода</vt:lpstr>
      <vt:lpstr>Живая вода</vt:lpstr>
      <vt:lpstr>Живая вода</vt:lpstr>
      <vt:lpstr>ВМЕСТЕ ЗЕЛЕНЕЕ!</vt:lpstr>
      <vt:lpstr>ВМЕСТЕ ЗЕЛЕНЕЕ!</vt:lpstr>
      <vt:lpstr>Зелёный каркас</vt:lpstr>
      <vt:lpstr>Зелёный каркас</vt:lpstr>
      <vt:lpstr>Родовые поселения</vt:lpstr>
      <vt:lpstr>Родовые поселения</vt:lpstr>
      <vt:lpstr>Экоуроки для детей и подростков</vt:lpstr>
      <vt:lpstr>Экоуроки для детей и подростков</vt:lpstr>
      <vt:lpstr>Экоуроки для детей и подростков</vt:lpstr>
      <vt:lpstr>Проект «Родной город»</vt:lpstr>
      <vt:lpstr>Проект «Родной город»</vt:lpstr>
      <vt:lpstr>Проект «Родной город»</vt:lpstr>
      <vt:lpstr>ноль отходов в лесу</vt:lpstr>
      <vt:lpstr>посадка деревьев для организаций</vt:lpstr>
      <vt:lpstr>Посадки для АО «АПАТИТ»</vt:lpstr>
      <vt:lpstr>Посадки для АО «АПАТИТ»</vt:lpstr>
      <vt:lpstr>Примеры посадок в населенных пунктах</vt:lpstr>
      <vt:lpstr>Примеры посадок в населенных пунктах</vt:lpstr>
      <vt:lpstr>Примеры посадок в лесу</vt:lpstr>
      <vt:lpstr>Примеры посадок в странах СНГ </vt:lpstr>
      <vt:lpstr>Примеры посадок в странах СНГ </vt:lpstr>
      <vt:lpstr>Примеры посадок в странах СНГ </vt:lpstr>
      <vt:lpstr>Автотранспорт</vt:lpstr>
      <vt:lpstr>Автотранспорт</vt:lpstr>
      <vt:lpstr>мониторинг приживаемости лесных культур</vt:lpstr>
      <vt:lpstr>мониторинг приживаемости лесных культур</vt:lpstr>
      <vt:lpstr>мониторинг приживаемости лесных культур</vt:lpstr>
      <vt:lpstr>мониторинг приживаемости лесных культур</vt:lpstr>
      <vt:lpstr>Слайд 74</vt:lpstr>
      <vt:lpstr>мониторинг приживаемости лесных культур</vt:lpstr>
      <vt:lpstr>мониторинг приживаемости лесных культур</vt:lpstr>
      <vt:lpstr>Родной лес активно взаимодействует с населением, организациями и органами власти По всей России и странам СНГ </vt:lpstr>
      <vt:lpstr>ПОЛОЖИТЕЛЬНЫЙ ВИРУС</vt:lpstr>
      <vt:lpstr>Участие в выставках и форумах</vt:lpstr>
      <vt:lpstr>ОБЩЕРОССИЙСКИЙ ФОРУМ «СООБЩЕСТВО», 6 ОКТЯБРЯ 2023</vt:lpstr>
      <vt:lpstr>Родной лес за время работы получил множество Благодарностей и дипломов</vt:lpstr>
      <vt:lpstr>Результаты</vt:lpstr>
      <vt:lpstr>Наши контакты</vt:lpstr>
      <vt:lpstr>Благодарим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User1</cp:lastModifiedBy>
  <cp:revision>306</cp:revision>
  <dcterms:created xsi:type="dcterms:W3CDTF">2023-01-26T20:41:46Z</dcterms:created>
  <dcterms:modified xsi:type="dcterms:W3CDTF">2024-02-26T12:19:22Z</dcterms:modified>
</cp:coreProperties>
</file>